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90" r:id="rId4"/>
    <p:sldId id="260" r:id="rId5"/>
    <p:sldId id="261" r:id="rId6"/>
    <p:sldId id="292" r:id="rId7"/>
    <p:sldId id="263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87" r:id="rId19"/>
    <p:sldId id="277" r:id="rId20"/>
    <p:sldId id="278" r:id="rId21"/>
    <p:sldId id="286" r:id="rId22"/>
    <p:sldId id="279" r:id="rId23"/>
    <p:sldId id="280" r:id="rId24"/>
    <p:sldId id="289" r:id="rId25"/>
    <p:sldId id="281" r:id="rId26"/>
    <p:sldId id="282" r:id="rId27"/>
    <p:sldId id="283" r:id="rId28"/>
    <p:sldId id="285" r:id="rId29"/>
    <p:sldId id="291" r:id="rId30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70" d="100"/>
          <a:sy n="70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/>
            </a:lvl1pPr>
          </a:lstStyle>
          <a:p>
            <a:fld id="{AE779C77-B491-4138-857A-C575676F4D83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/>
            </a:lvl1pPr>
          </a:lstStyle>
          <a:p>
            <a:fld id="{73304D50-91D4-433D-BAB0-418E68F433B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8000" dirty="0" smtClean="0">
                <a:latin typeface="HG創英角ﾎﾟｯﾌﾟ体" pitchFamily="49" charset="-128"/>
                <a:ea typeface="HG創英角ﾎﾟｯﾌﾟ体" pitchFamily="49" charset="-128"/>
              </a:rPr>
              <a:t>口腔・鼻腔内吸引</a:t>
            </a:r>
            <a:endParaRPr kumimoji="1" lang="ja-JP" altLang="en-US" sz="80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実施⑨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チューブを清潔に取り出す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54264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72816"/>
            <a:ext cx="315635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角丸四角形吹き出し 4"/>
          <p:cNvSpPr/>
          <p:nvPr/>
        </p:nvSpPr>
        <p:spPr>
          <a:xfrm>
            <a:off x="6660232" y="4365104"/>
            <a:ext cx="2304256" cy="1872208"/>
          </a:xfrm>
          <a:prstGeom prst="wedgeRoundRectCallout">
            <a:avLst>
              <a:gd name="adj1" fmla="val -24894"/>
              <a:gd name="adj2" fmla="val -9923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チューブを輪にし、周囲に触れないようにする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293096"/>
            <a:ext cx="2266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6712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実施⑩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チューブを清潔に連結管で接続する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6336704" cy="404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実施⑪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チューブについている消毒剤を清浄綿（ｱﾙｺｰﾙ綿）で拭く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851920" y="2420888"/>
            <a:ext cx="3312369" cy="384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67544" y="2222726"/>
            <a:ext cx="3168352" cy="427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円形吹き出し 4"/>
          <p:cNvSpPr/>
          <p:nvPr/>
        </p:nvSpPr>
        <p:spPr>
          <a:xfrm>
            <a:off x="6228184" y="3356992"/>
            <a:ext cx="2736304" cy="2376264"/>
          </a:xfrm>
          <a:prstGeom prst="wedgeEllipseCallout">
            <a:avLst>
              <a:gd name="adj1" fmla="val -62231"/>
              <a:gd name="adj2" fmla="val 47089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連結管から先へ一方向に拭く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" name="下矢印 5"/>
          <p:cNvSpPr/>
          <p:nvPr/>
        </p:nvSpPr>
        <p:spPr>
          <a:xfrm rot="1099340">
            <a:off x="4537882" y="4003525"/>
            <a:ext cx="576064" cy="79208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 rot="381098">
            <a:off x="941638" y="3746467"/>
            <a:ext cx="576064" cy="79208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処理 7"/>
          <p:cNvSpPr/>
          <p:nvPr/>
        </p:nvSpPr>
        <p:spPr>
          <a:xfrm>
            <a:off x="2411760" y="260648"/>
            <a:ext cx="2880320" cy="576064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浸漬法の場合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43408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実施⑫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吸引器の電源を入れ、水を吸引し、吸引圧を確認する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53034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051820"/>
            <a:ext cx="3312368" cy="480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形吹き出し 2"/>
          <p:cNvSpPr/>
          <p:nvPr/>
        </p:nvSpPr>
        <p:spPr>
          <a:xfrm>
            <a:off x="6876256" y="2204864"/>
            <a:ext cx="2088232" cy="2088232"/>
          </a:xfrm>
          <a:prstGeom prst="wedgeEllipseCallout">
            <a:avLst>
              <a:gd name="adj1" fmla="val -57505"/>
              <a:gd name="adj2" fmla="val 8539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浸漬法の場合は、中の消毒液を洗い流す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実施⑬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チューブの先端の水をよく切る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1"/>
            <a:ext cx="4392488" cy="516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実施⑭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利用者に声かけをする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547664" y="1628799"/>
            <a:ext cx="4464496" cy="513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円形吹き出し 2"/>
          <p:cNvSpPr/>
          <p:nvPr/>
        </p:nvSpPr>
        <p:spPr>
          <a:xfrm>
            <a:off x="4572000" y="2420888"/>
            <a:ext cx="4392488" cy="2088232"/>
          </a:xfrm>
          <a:prstGeom prst="wedgeEllipseCallout">
            <a:avLst>
              <a:gd name="adj1" fmla="val -47367"/>
              <a:gd name="adj2" fmla="val 4473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創英角ﾎﾟｯﾌﾟ体" pitchFamily="49" charset="-128"/>
                <a:ea typeface="HG創英角ﾎﾟｯﾌﾟ体" pitchFamily="49" charset="-128"/>
              </a:rPr>
              <a:t>今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から、チューブを入れて痰を吸います。なにかありましたら、手を上げて下さい。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067944" y="1340768"/>
            <a:ext cx="26479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48464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実施⑮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吸引圧をかけずに適切な深さまで挿入する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7092280" y="2132856"/>
            <a:ext cx="1835696" cy="3168352"/>
          </a:xfrm>
          <a:prstGeom prst="wedgeEllipseCallout">
            <a:avLst>
              <a:gd name="adj1" fmla="val -78823"/>
              <a:gd name="adj2" fmla="val 1899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１ｃｍ程挿入したら、先を咽頭部に向ける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39552" y="2132856"/>
            <a:ext cx="2947295" cy="43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形吹き出し 3"/>
          <p:cNvSpPr/>
          <p:nvPr/>
        </p:nvSpPr>
        <p:spPr>
          <a:xfrm>
            <a:off x="3851920" y="5373216"/>
            <a:ext cx="3960440" cy="1296144"/>
          </a:xfrm>
          <a:prstGeom prst="wedgeEllipseCallout">
            <a:avLst>
              <a:gd name="adj1" fmla="val -63563"/>
              <a:gd name="adj2" fmla="val 1406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口腔のカーブに合わせて挿入する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7" name="ドーナツ 6"/>
          <p:cNvSpPr/>
          <p:nvPr/>
        </p:nvSpPr>
        <p:spPr>
          <a:xfrm>
            <a:off x="1403648" y="2060848"/>
            <a:ext cx="1800200" cy="1368152"/>
          </a:xfrm>
          <a:prstGeom prst="donut">
            <a:avLst>
              <a:gd name="adj" fmla="val 405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9"/>
          <p:cNvSpPr/>
          <p:nvPr/>
        </p:nvSpPr>
        <p:spPr>
          <a:xfrm>
            <a:off x="3851920" y="1412776"/>
            <a:ext cx="1800200" cy="1368152"/>
          </a:xfrm>
          <a:prstGeom prst="donut">
            <a:avLst>
              <a:gd name="adj" fmla="val 405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5220072" y="1700808"/>
            <a:ext cx="1368152" cy="7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親指でチューブを折る</a:t>
            </a:r>
            <a:endParaRPr kumimoji="1" lang="ja-JP" altLang="en-US" sz="16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771800" y="2636912"/>
            <a:ext cx="1368152" cy="7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親指でチューブを折る</a:t>
            </a:r>
            <a:endParaRPr kumimoji="1" lang="ja-JP" altLang="en-US" sz="16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436096" y="1484784"/>
            <a:ext cx="3096344" cy="493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507288" cy="191683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実施⑯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適切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な吸引圧で貯留物を吸引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67544" y="1412776"/>
            <a:ext cx="3240360" cy="52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環状矢印 6"/>
          <p:cNvSpPr/>
          <p:nvPr/>
        </p:nvSpPr>
        <p:spPr>
          <a:xfrm>
            <a:off x="1619672" y="4653136"/>
            <a:ext cx="1080120" cy="936104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環状矢印 7"/>
          <p:cNvSpPr/>
          <p:nvPr/>
        </p:nvSpPr>
        <p:spPr>
          <a:xfrm rot="10800000">
            <a:off x="1691680" y="5157192"/>
            <a:ext cx="1080120" cy="936104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3131840" y="1772816"/>
            <a:ext cx="2592288" cy="3456384"/>
          </a:xfrm>
          <a:prstGeom prst="wedgeEllipseCallout">
            <a:avLst>
              <a:gd name="adj1" fmla="val 34959"/>
              <a:gd name="adj2" fmla="val -4942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2">
                    <a:lumMod val="50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チューブを回したり、ずらしたりしながら</a:t>
            </a:r>
            <a:endParaRPr lang="en-US" altLang="ja-JP" sz="2400" dirty="0" smtClean="0">
              <a:solidFill>
                <a:schemeClr val="tx2">
                  <a:lumMod val="50000"/>
                </a:schemeClr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2">
                    <a:lumMod val="50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圧</a:t>
            </a:r>
            <a:r>
              <a:rPr kumimoji="1" lang="ja-JP" altLang="en-US" sz="2400" dirty="0" smtClean="0">
                <a:solidFill>
                  <a:schemeClr val="tx2">
                    <a:lumMod val="50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が１</a:t>
            </a:r>
            <a:r>
              <a:rPr lang="ja-JP" altLang="en-US" sz="2400" dirty="0" smtClean="0">
                <a:solidFill>
                  <a:schemeClr val="tx2">
                    <a:lumMod val="50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カ所にかからないよう注意する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11" name="環状矢印 10"/>
          <p:cNvSpPr/>
          <p:nvPr/>
        </p:nvSpPr>
        <p:spPr>
          <a:xfrm>
            <a:off x="6948264" y="4869160"/>
            <a:ext cx="1080120" cy="936104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環状矢印 11"/>
          <p:cNvSpPr/>
          <p:nvPr/>
        </p:nvSpPr>
        <p:spPr>
          <a:xfrm rot="10800000">
            <a:off x="7092280" y="5229200"/>
            <a:ext cx="1080120" cy="936104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9"/>
          <p:cNvSpPr/>
          <p:nvPr/>
        </p:nvSpPr>
        <p:spPr>
          <a:xfrm>
            <a:off x="1259632" y="1556792"/>
            <a:ext cx="1800200" cy="1368152"/>
          </a:xfrm>
          <a:prstGeom prst="donut">
            <a:avLst>
              <a:gd name="adj" fmla="val 405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12"/>
          <p:cNvSpPr/>
          <p:nvPr/>
        </p:nvSpPr>
        <p:spPr>
          <a:xfrm>
            <a:off x="5940152" y="1556792"/>
            <a:ext cx="1800200" cy="1368152"/>
          </a:xfrm>
          <a:prstGeom prst="donut">
            <a:avLst>
              <a:gd name="adj" fmla="val 405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2996952"/>
            <a:ext cx="3084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FF00"/>
                </a:solidFill>
                <a:latin typeface="HGP創英角ﾎﾟｯﾌﾟ体" pitchFamily="50" charset="-128"/>
                <a:ea typeface="HGP創英角ﾎﾟｯﾌﾟ体" pitchFamily="50" charset="-128"/>
              </a:rPr>
              <a:t>親指でチューブを折らないで、</a:t>
            </a:r>
            <a:endParaRPr lang="en-US" altLang="ja-JP" dirty="0" smtClean="0">
              <a:solidFill>
                <a:srgbClr val="FFFF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dirty="0" smtClean="0">
                <a:solidFill>
                  <a:srgbClr val="FFFF00"/>
                </a:solidFill>
                <a:latin typeface="HGP創英角ﾎﾟｯﾌﾟ体" pitchFamily="50" charset="-128"/>
                <a:ea typeface="HGP創英角ﾎﾟｯﾌﾟ体" pitchFamily="50" charset="-128"/>
              </a:rPr>
              <a:t>圧をかける</a:t>
            </a:r>
            <a:endParaRPr kumimoji="1" lang="ja-JP" altLang="en-US" dirty="0">
              <a:solidFill>
                <a:srgbClr val="FFFF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64088" y="3068960"/>
            <a:ext cx="3084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FF00"/>
                </a:solidFill>
                <a:latin typeface="HGP創英角ﾎﾟｯﾌﾟ体" pitchFamily="50" charset="-128"/>
                <a:ea typeface="HGP創英角ﾎﾟｯﾌﾟ体" pitchFamily="50" charset="-128"/>
              </a:rPr>
              <a:t>親指でチューブを折らないで、</a:t>
            </a:r>
            <a:endParaRPr lang="en-US" altLang="ja-JP" dirty="0" smtClean="0">
              <a:solidFill>
                <a:srgbClr val="FFFF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dirty="0" smtClean="0">
                <a:solidFill>
                  <a:srgbClr val="FFFF00"/>
                </a:solidFill>
                <a:latin typeface="HGP創英角ﾎﾟｯﾌﾟ体" pitchFamily="50" charset="-128"/>
                <a:ea typeface="HGP創英角ﾎﾟｯﾌﾟ体" pitchFamily="50" charset="-128"/>
              </a:rPr>
              <a:t>圧をかける</a:t>
            </a:r>
            <a:endParaRPr kumimoji="1" lang="ja-JP" altLang="en-US" dirty="0">
              <a:solidFill>
                <a:srgbClr val="FFFF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507288" cy="191683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実施⑰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吸引チューブを静かに抜く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8194" name="Picture 2" descr="C:\Users\wp078603\Desktop\新しいフォルダー\PC200069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259632" y="1556792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実施⑱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チューブの外側を清浄綿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（ｱﾙｺｰﾙ綿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で拭く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13962" y="2420888"/>
            <a:ext cx="2849926" cy="416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92896"/>
            <a:ext cx="3168352" cy="393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下矢印 4"/>
          <p:cNvSpPr/>
          <p:nvPr/>
        </p:nvSpPr>
        <p:spPr>
          <a:xfrm rot="20540489">
            <a:off x="2662342" y="3137672"/>
            <a:ext cx="576064" cy="79208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 rot="20540489">
            <a:off x="5902702" y="3425704"/>
            <a:ext cx="576064" cy="79208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形吹き出し 6"/>
          <p:cNvSpPr/>
          <p:nvPr/>
        </p:nvSpPr>
        <p:spPr>
          <a:xfrm>
            <a:off x="7236296" y="1700808"/>
            <a:ext cx="1907704" cy="2592288"/>
          </a:xfrm>
          <a:prstGeom prst="wedgeEllipseCallout">
            <a:avLst>
              <a:gd name="adj1" fmla="val -72520"/>
              <a:gd name="adj2" fmla="val 3344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連結管から先へ一方向に拭く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必要物品の準備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12" y="1484784"/>
            <a:ext cx="3168352" cy="41764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１吸引器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kumimoji="1"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２吸引チューブ</a:t>
            </a:r>
            <a:endParaRPr kumimoji="1"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３滅菌万能カップ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４水道水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５消毒液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６ﾃﾞｨｽﾎﾟｰｻﾌﾞﾙ手袋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７清浄綿（ｱﾙｺｰﾙ綿）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８ｶﾞｰｸﾞﾙﾍﾞｰｽﾝ</a:t>
            </a:r>
            <a:endParaRPr lang="en-US" altLang="ja-JP" sz="2400" b="1" dirty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９膿盆</a:t>
            </a:r>
            <a:endParaRPr kumimoji="1" lang="ja-JP" altLang="en-US" sz="2400" b="1" dirty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72816"/>
            <a:ext cx="56866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実施⑲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洗浄水を吸引し、チューブ内側の汚れを吸引する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5616624" cy="434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201622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>
                <a:latin typeface="HGS創英角ﾎﾟｯﾌﾟ体" pitchFamily="50" charset="-128"/>
                <a:ea typeface="HGS創英角ﾎﾟｯﾌﾟ体" pitchFamily="50" charset="-128"/>
              </a:rPr>
              <a:t>チューブを保管するときは洗浄水のあと消毒剤入り保存液を吸引する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5328592" cy="487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07288" cy="2852936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</a:t>
            </a: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⑳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吸引器の電源を切る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実施㉑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チューブを連結管からはずし保管容器に入れる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1677701" cy="157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4248472" cy="399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3888432" cy="282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形吹き出し 5"/>
          <p:cNvSpPr/>
          <p:nvPr/>
        </p:nvSpPr>
        <p:spPr>
          <a:xfrm>
            <a:off x="3203848" y="3140968"/>
            <a:ext cx="2195736" cy="1296144"/>
          </a:xfrm>
          <a:prstGeom prst="wedgeEllipseCallout">
            <a:avLst>
              <a:gd name="adj1" fmla="val -13027"/>
              <a:gd name="adj2" fmla="val -8218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破棄する場合もある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実施㉒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手袋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をはずす、またはセッシを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所定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の場所に戻す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79"/>
            <a:ext cx="5400600" cy="430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07288" cy="236227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実施㉓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利用者へ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の吸引終了の声かけ・姿勢の整え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実施㉔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吸引物及び利用者の状態を観察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96952"/>
            <a:ext cx="2664296" cy="36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2808312" cy="368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円形吹き出し 4"/>
          <p:cNvSpPr/>
          <p:nvPr/>
        </p:nvSpPr>
        <p:spPr>
          <a:xfrm>
            <a:off x="3131840" y="1124744"/>
            <a:ext cx="5328592" cy="1224136"/>
          </a:xfrm>
          <a:prstGeom prst="wedgeEllipseCallout">
            <a:avLst>
              <a:gd name="adj1" fmla="val -55088"/>
              <a:gd name="adj2" fmla="val -417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終わりましたよ。たんは取り切れましたか。苦しくありませんか。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6948264" y="3212976"/>
            <a:ext cx="2195736" cy="3168352"/>
          </a:xfrm>
          <a:prstGeom prst="wedgeEllipseCallout">
            <a:avLst>
              <a:gd name="adj1" fmla="val -97559"/>
              <a:gd name="adj2" fmla="val -1025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鼻腔内の吸引では、口腔内に血液の流れ込みがないことを確認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07288" cy="236227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実施㉕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利用者の吸引前の状態と吸引後の状態変化を観察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実施㉖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吸引後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に経鼻経管栄養チューブが口腔内に出てきていないことを観察</a:t>
            </a: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411760" y="3717032"/>
            <a:ext cx="419085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実施㉗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手洗い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85110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507288" cy="236227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報告㉘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吸引物及び利用者の状態を報告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利用者の吸引前の状態と吸引後の状態変化を報告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報告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㉙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吸引後に経鼻経管栄養チューブが口腔内に出てきていないことを報告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報告㉚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ヒヤリハット・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アクシデントの報告</a:t>
            </a: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片づけ</a:t>
            </a: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㉛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排液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びんの排液量が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70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～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80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％になる前に捨てる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片づけ㉜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使用物品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を速やかに片づけまたは交換する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4464496" cy="63792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323528" y="476672"/>
            <a:ext cx="822960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>記録㉝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>実施記録を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>記載する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</a:b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創英角ﾎﾟｯﾌﾟ体" pitchFamily="49" charset="-128"/>
              <a:ea typeface="HG創英角ﾎﾟｯﾌﾟ体" pitchFamily="49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4219575" cy="617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>
          <a:xfrm>
            <a:off x="251520" y="332656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4400" dirty="0" smtClean="0">
                <a:latin typeface="HG創英角ﾎﾟｯﾌﾟ体" pitchFamily="49" charset="-128"/>
                <a:ea typeface="HG創英角ﾎﾟｯﾌﾟ体" pitchFamily="49" charset="-128"/>
              </a:rPr>
              <a:t>準備①</a:t>
            </a:r>
            <a:r>
              <a:rPr lang="en-US" altLang="ja-JP" sz="4400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4400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4400" dirty="0" smtClean="0">
                <a:latin typeface="HG創英角ﾎﾟｯﾌﾟ体" pitchFamily="49" charset="-128"/>
                <a:ea typeface="HG創英角ﾎﾟｯﾌﾟ体" pitchFamily="49" charset="-128"/>
              </a:rPr>
              <a:t>医師の指示書</a:t>
            </a:r>
            <a:endParaRPr lang="en-US" altLang="ja-JP" sz="4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4400" dirty="0" smtClean="0">
                <a:latin typeface="HG創英角ﾎﾟｯﾌﾟ体" pitchFamily="49" charset="-128"/>
                <a:ea typeface="HG創英角ﾎﾟｯﾌﾟ体" pitchFamily="49" charset="-128"/>
              </a:rPr>
              <a:t>の確認</a:t>
            </a:r>
            <a:r>
              <a:rPr lang="en-US" altLang="ja-JP" sz="4400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4400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準備②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手洗い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76118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準備③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必要物品・吸引器の用意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フローチャート: 処理 2"/>
          <p:cNvSpPr/>
          <p:nvPr/>
        </p:nvSpPr>
        <p:spPr>
          <a:xfrm>
            <a:off x="971600" y="1844824"/>
            <a:ext cx="3096344" cy="72008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吸引びんに水道水を入れる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フローチャート: 処理 3"/>
          <p:cNvSpPr/>
          <p:nvPr/>
        </p:nvSpPr>
        <p:spPr>
          <a:xfrm>
            <a:off x="5436096" y="1772816"/>
            <a:ext cx="2520280" cy="72008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吸引器の作動点検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08920"/>
            <a:ext cx="3456384" cy="383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4320480" cy="372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準備③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必要物品・吸引器の用意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5" name="フローチャート: 処理 4"/>
          <p:cNvSpPr/>
          <p:nvPr/>
        </p:nvSpPr>
        <p:spPr>
          <a:xfrm>
            <a:off x="755576" y="2132856"/>
            <a:ext cx="2664296" cy="72008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吸引圧の設定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348880"/>
            <a:ext cx="4536504" cy="417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形吹き出し 5"/>
          <p:cNvSpPr/>
          <p:nvPr/>
        </p:nvSpPr>
        <p:spPr>
          <a:xfrm>
            <a:off x="827584" y="3717032"/>
            <a:ext cx="3240360" cy="1656184"/>
          </a:xfrm>
          <a:prstGeom prst="wedgeEllipseCallout">
            <a:avLst>
              <a:gd name="adj1" fmla="val 48241"/>
              <a:gd name="adj2" fmla="val -5264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2">
                    <a:lumMod val="50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親指でふたをして、圧を調整する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154362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準備④</a:t>
            </a:r>
            <a: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必要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物品を利用者のもとへ運ぶ</a:t>
            </a:r>
            <a: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準備⑤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利用者に吸引の説明をする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4536504" cy="399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形吹き出し 3"/>
          <p:cNvSpPr/>
          <p:nvPr/>
        </p:nvSpPr>
        <p:spPr>
          <a:xfrm>
            <a:off x="5724128" y="2420888"/>
            <a:ext cx="3240360" cy="2088232"/>
          </a:xfrm>
          <a:prstGeom prst="wedgeEllipseCallout">
            <a:avLst>
              <a:gd name="adj1" fmla="val -47367"/>
              <a:gd name="adj2" fmla="val 4473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創英角ﾎﾟｯﾌﾟ体" pitchFamily="49" charset="-128"/>
                <a:ea typeface="HG創英角ﾎﾟｯﾌﾟ体" pitchFamily="49" charset="-128"/>
              </a:rPr>
              <a:t>今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から、痰を吸って、呼吸を楽にしませんか。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38661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実施⑥</a:t>
            </a:r>
            <a: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の環境・利用者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の姿勢を整える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実施⑦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口腔内・鼻腔内の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観察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20688"/>
            <a:ext cx="321136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645024"/>
            <a:ext cx="3240360" cy="296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実施⑧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清潔な手袋を両手につける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608512" cy="449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293</Words>
  <Application>Microsoft Office PowerPoint</Application>
  <PresentationFormat>画面に合わせる (4:3)</PresentationFormat>
  <Paragraphs>63</Paragraphs>
  <Slides>29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テーマ</vt:lpstr>
      <vt:lpstr>口腔・鼻腔内吸引</vt:lpstr>
      <vt:lpstr>　必要物品の準備</vt:lpstr>
      <vt:lpstr>スライド 3</vt:lpstr>
      <vt:lpstr> 準備② 手洗い </vt:lpstr>
      <vt:lpstr>準備③ 必要物品・吸引器の用意 </vt:lpstr>
      <vt:lpstr>準備③ 必要物品・吸引器の用意 </vt:lpstr>
      <vt:lpstr>準備④ 必要物品を利用者のもとへ運ぶ 準備⑤ 利用者に吸引の説明をする </vt:lpstr>
      <vt:lpstr>実施⑥ 吸引の環境・利用者 の姿勢を整える   実施⑦ 口腔内・鼻腔内の 観察 </vt:lpstr>
      <vt:lpstr>実施⑧ 清潔な手袋を両手につける</vt:lpstr>
      <vt:lpstr>実施⑨ 吸引チューブを清潔に取り出す</vt:lpstr>
      <vt:lpstr>実施⑩ 吸引チューブを清潔に連結管で接続する</vt:lpstr>
      <vt:lpstr>実施⑪ 吸引チューブについている消毒剤を清浄綿（ｱﾙｺｰﾙ綿）で拭く</vt:lpstr>
      <vt:lpstr>実施⑫ 吸引器の電源を入れ、水を吸引し、吸引圧を確認する</vt:lpstr>
      <vt:lpstr>実施⑬ 吸引チューブの先端の水をよく切る</vt:lpstr>
      <vt:lpstr>実施⑭ 利用者に声かけをする</vt:lpstr>
      <vt:lpstr>実施⑮ 吸引圧をかけずに適切な深さまで挿入する</vt:lpstr>
      <vt:lpstr>実施⑯ 適切な吸引圧で貯留物を吸引</vt:lpstr>
      <vt:lpstr>実施⑰ 吸引チューブを静かに抜く</vt:lpstr>
      <vt:lpstr>実施⑱ 吸引チューブの外側を清浄綿 （ｱﾙｺｰﾙ綿)で拭く</vt:lpstr>
      <vt:lpstr>実施⑲ 洗浄水を吸引し、チューブ内側の汚れを吸引する</vt:lpstr>
      <vt:lpstr>チューブを保管するときは洗浄水のあと消毒剤入り保存液を吸引する</vt:lpstr>
      <vt:lpstr>実施⑳ 吸引器の電源を切る 実施㉑ 吸引チューブを連結管からはずし保管容器に入れる</vt:lpstr>
      <vt:lpstr>実施㉒ 手袋をはずす、またはセッシを 所定の場所に戻す</vt:lpstr>
      <vt:lpstr>実施㉓ 利用者への吸引終了の声かけ・姿勢の整え 実施㉔ 吸引物及び利用者の状態を観察 </vt:lpstr>
      <vt:lpstr> 実施㉕ 利用者の吸引前の状態と吸引後の状態変化を観察 実施㉖ 吸引後に経鼻経管栄養チューブが口腔内に出てきていないことを観察　 </vt:lpstr>
      <vt:lpstr>実施㉗ 手洗い </vt:lpstr>
      <vt:lpstr>報告㉘ 吸引物及び利用者の状態を報告 利用者の吸引前の状態と吸引後の状態変化を報告 報告㉙ 吸引後に経鼻経管栄養チューブが口腔内に出てきていないことを報告 報告㉚ ヒヤリハット・アクシデントの報告　 </vt:lpstr>
      <vt:lpstr>片づけ㉛ 排液びんの排液量が70～80％になる前に捨てる 片づけ㉜ 使用物品を速やかに片づけまたは交換する </vt:lpstr>
      <vt:lpstr>スライド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fsladmin</dc:creator>
  <cp:lastModifiedBy>fsladmin</cp:lastModifiedBy>
  <cp:revision>75</cp:revision>
  <dcterms:created xsi:type="dcterms:W3CDTF">2013-12-17T03:08:11Z</dcterms:created>
  <dcterms:modified xsi:type="dcterms:W3CDTF">2014-01-06T05:12:53Z</dcterms:modified>
</cp:coreProperties>
</file>