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60" r:id="rId4"/>
    <p:sldId id="261" r:id="rId5"/>
    <p:sldId id="262" r:id="rId6"/>
    <p:sldId id="263" r:id="rId7"/>
    <p:sldId id="266" r:id="rId8"/>
    <p:sldId id="267" r:id="rId9"/>
    <p:sldId id="268" r:id="rId10"/>
    <p:sldId id="269" r:id="rId11"/>
    <p:sldId id="271" r:id="rId12"/>
    <p:sldId id="272" r:id="rId13"/>
    <p:sldId id="273" r:id="rId14"/>
    <p:sldId id="274" r:id="rId15"/>
    <p:sldId id="290" r:id="rId16"/>
    <p:sldId id="275" r:id="rId17"/>
    <p:sldId id="276" r:id="rId18"/>
    <p:sldId id="287" r:id="rId19"/>
    <p:sldId id="291" r:id="rId20"/>
    <p:sldId id="277" r:id="rId21"/>
    <p:sldId id="278" r:id="rId22"/>
    <p:sldId id="286" r:id="rId23"/>
    <p:sldId id="279" r:id="rId24"/>
    <p:sldId id="280" r:id="rId25"/>
    <p:sldId id="289" r:id="rId26"/>
    <p:sldId id="281" r:id="rId27"/>
    <p:sldId id="282" r:id="rId28"/>
    <p:sldId id="293" r:id="rId29"/>
    <p:sldId id="285" r:id="rId30"/>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70" d="100"/>
          <a:sy n="70" d="100"/>
        </p:scale>
        <p:origin x="-11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84871" cy="501015"/>
          </a:xfrm>
          <a:prstGeom prst="rect">
            <a:avLst/>
          </a:prstGeom>
        </p:spPr>
        <p:txBody>
          <a:bodyPr vert="horz" lIns="93122" tIns="46561" rIns="93122" bIns="4656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901698" y="0"/>
            <a:ext cx="2984871" cy="501015"/>
          </a:xfrm>
          <a:prstGeom prst="rect">
            <a:avLst/>
          </a:prstGeom>
        </p:spPr>
        <p:txBody>
          <a:bodyPr vert="horz" lIns="93122" tIns="46561" rIns="93122" bIns="46561" rtlCol="0"/>
          <a:lstStyle>
            <a:lvl1pPr algn="r">
              <a:defRPr sz="1200"/>
            </a:lvl1pPr>
          </a:lstStyle>
          <a:p>
            <a:fld id="{AE779C77-B491-4138-857A-C575676F4D83}" type="datetimeFigureOut">
              <a:rPr kumimoji="1" lang="ja-JP" altLang="en-US" smtClean="0"/>
              <a:pPr/>
              <a:t>2014/1/6</a:t>
            </a:fld>
            <a:endParaRPr kumimoji="1" lang="ja-JP" altLang="en-US"/>
          </a:p>
        </p:txBody>
      </p:sp>
      <p:sp>
        <p:nvSpPr>
          <p:cNvPr id="4" name="フッター プレースホルダ 3"/>
          <p:cNvSpPr>
            <a:spLocks noGrp="1"/>
          </p:cNvSpPr>
          <p:nvPr>
            <p:ph type="ftr" sz="quarter" idx="2"/>
          </p:nvPr>
        </p:nvSpPr>
        <p:spPr>
          <a:xfrm>
            <a:off x="1" y="9517546"/>
            <a:ext cx="2984871" cy="501015"/>
          </a:xfrm>
          <a:prstGeom prst="rect">
            <a:avLst/>
          </a:prstGeom>
        </p:spPr>
        <p:txBody>
          <a:bodyPr vert="horz" lIns="93122" tIns="46561" rIns="93122" bIns="4656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901698" y="9517546"/>
            <a:ext cx="2984871" cy="501015"/>
          </a:xfrm>
          <a:prstGeom prst="rect">
            <a:avLst/>
          </a:prstGeom>
        </p:spPr>
        <p:txBody>
          <a:bodyPr vert="horz" lIns="93122" tIns="46561" rIns="93122" bIns="46561" rtlCol="0" anchor="b"/>
          <a:lstStyle>
            <a:lvl1pPr algn="r">
              <a:defRPr sz="1200"/>
            </a:lvl1pPr>
          </a:lstStyle>
          <a:p>
            <a:fld id="{73304D50-91D4-433D-BAB0-418E68F433B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1672FC5-5C53-45B0-AA03-18EE35FC9019}" type="datetimeFigureOut">
              <a:rPr kumimoji="1" lang="ja-JP" altLang="en-US" smtClean="0"/>
              <a:pPr/>
              <a:t>2014/1/6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D82232-F3BE-4D4E-BDFB-AFC0E0D2138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72FC5-5C53-45B0-AA03-18EE35FC9019}" type="datetimeFigureOut">
              <a:rPr kumimoji="1" lang="ja-JP" altLang="en-US" smtClean="0"/>
              <a:pPr/>
              <a:t>2014/1/6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82232-F3BE-4D4E-BDFB-AFC0E0D2138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sz="8000" dirty="0" smtClean="0">
                <a:latin typeface="HG創英角ﾎﾟｯﾌﾟ体" pitchFamily="49" charset="-128"/>
                <a:ea typeface="HG創英角ﾎﾟｯﾌﾟ体" pitchFamily="49" charset="-128"/>
              </a:rPr>
              <a:t>口腔・鼻腔内吸引</a:t>
            </a:r>
            <a:r>
              <a:rPr kumimoji="1" lang="en-US" altLang="ja-JP" sz="8000" dirty="0" smtClean="0">
                <a:latin typeface="HG創英角ﾎﾟｯﾌﾟ体" pitchFamily="49" charset="-128"/>
                <a:ea typeface="HG創英角ﾎﾟｯﾌﾟ体" pitchFamily="49" charset="-128"/>
              </a:rPr>
              <a:t/>
            </a:r>
            <a:br>
              <a:rPr kumimoji="1" lang="en-US" altLang="ja-JP" sz="8000" dirty="0" smtClean="0">
                <a:latin typeface="HG創英角ﾎﾟｯﾌﾟ体" pitchFamily="49" charset="-128"/>
                <a:ea typeface="HG創英角ﾎﾟｯﾌﾟ体" pitchFamily="49" charset="-128"/>
              </a:rPr>
            </a:br>
            <a:r>
              <a:rPr lang="en-US" altLang="ja-JP" sz="6700" dirty="0" smtClean="0">
                <a:latin typeface="HG創英角ﾎﾟｯﾌﾟ体" pitchFamily="49" charset="-128"/>
                <a:ea typeface="HG創英角ﾎﾟｯﾌﾟ体" pitchFamily="49" charset="-128"/>
              </a:rPr>
              <a:t>(</a:t>
            </a:r>
            <a:r>
              <a:rPr lang="ja-JP" altLang="en-US" sz="6700" dirty="0" smtClean="0">
                <a:latin typeface="HG創英角ﾎﾟｯﾌﾟ体" pitchFamily="49" charset="-128"/>
                <a:ea typeface="HG創英角ﾎﾟｯﾌﾟ体" pitchFamily="49" charset="-128"/>
              </a:rPr>
              <a:t>非侵襲的人工呼吸）</a:t>
            </a:r>
            <a:endParaRPr kumimoji="1" lang="ja-JP" altLang="en-US" sz="67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実施⑩</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チューブを清潔に連結管で接続する</a:t>
            </a:r>
            <a:endParaRPr kumimoji="1" lang="ja-JP" altLang="en-US" dirty="0">
              <a:latin typeface="HG創英角ﾎﾟｯﾌﾟ体" pitchFamily="49" charset="-128"/>
              <a:ea typeface="HG創英角ﾎﾟｯﾌﾟ体" pitchFamily="49" charset="-128"/>
            </a:endParaRPr>
          </a:p>
        </p:txBody>
      </p:sp>
      <p:pic>
        <p:nvPicPr>
          <p:cNvPr id="9218" name="Picture 2"/>
          <p:cNvPicPr>
            <a:picLocks noChangeAspect="1" noChangeArrowheads="1"/>
          </p:cNvPicPr>
          <p:nvPr/>
        </p:nvPicPr>
        <p:blipFill>
          <a:blip r:embed="rId2" cstate="print"/>
          <a:srcRect/>
          <a:stretch>
            <a:fillRect/>
          </a:stretch>
        </p:blipFill>
        <p:spPr bwMode="auto">
          <a:xfrm>
            <a:off x="1979711" y="2348880"/>
            <a:ext cx="5747523"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実施⑪</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チューブについている消毒剤を清浄綿（ｱﾙｺｰﾙ綿）で拭く</a:t>
            </a:r>
            <a:endParaRPr kumimoji="1" lang="ja-JP" altLang="en-US" dirty="0">
              <a:latin typeface="HG創英角ﾎﾟｯﾌﾟ体" pitchFamily="49" charset="-128"/>
              <a:ea typeface="HG創英角ﾎﾟｯﾌﾟ体" pitchFamily="49" charset="-128"/>
            </a:endParaRPr>
          </a:p>
        </p:txBody>
      </p:sp>
      <p:pic>
        <p:nvPicPr>
          <p:cNvPr id="10242" name="Picture 2"/>
          <p:cNvPicPr>
            <a:picLocks noChangeAspect="1" noChangeArrowheads="1"/>
          </p:cNvPicPr>
          <p:nvPr/>
        </p:nvPicPr>
        <p:blipFill>
          <a:blip r:embed="rId2" cstate="print">
            <a:lum bright="10000"/>
          </a:blip>
          <a:srcRect/>
          <a:stretch>
            <a:fillRect/>
          </a:stretch>
        </p:blipFill>
        <p:spPr bwMode="auto">
          <a:xfrm>
            <a:off x="3923928" y="2780928"/>
            <a:ext cx="3168352" cy="3675783"/>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lum bright="10000"/>
          </a:blip>
          <a:srcRect/>
          <a:stretch>
            <a:fillRect/>
          </a:stretch>
        </p:blipFill>
        <p:spPr bwMode="auto">
          <a:xfrm>
            <a:off x="611560" y="2708920"/>
            <a:ext cx="2880320" cy="3889566"/>
          </a:xfrm>
          <a:prstGeom prst="rect">
            <a:avLst/>
          </a:prstGeom>
          <a:noFill/>
          <a:ln w="9525">
            <a:noFill/>
            <a:miter lim="800000"/>
            <a:headEnd/>
            <a:tailEnd/>
          </a:ln>
        </p:spPr>
      </p:pic>
      <p:sp>
        <p:nvSpPr>
          <p:cNvPr id="5" name="円形吹き出し 4"/>
          <p:cNvSpPr/>
          <p:nvPr/>
        </p:nvSpPr>
        <p:spPr>
          <a:xfrm>
            <a:off x="6228184" y="3356992"/>
            <a:ext cx="2736304" cy="2376264"/>
          </a:xfrm>
          <a:prstGeom prst="wedgeEllipseCallout">
            <a:avLst>
              <a:gd name="adj1" fmla="val -62231"/>
              <a:gd name="adj2" fmla="val 4708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創英角ﾎﾟｯﾌﾟ体" pitchFamily="49" charset="-128"/>
                <a:ea typeface="HG創英角ﾎﾟｯﾌﾟ体" pitchFamily="49" charset="-128"/>
              </a:rPr>
              <a:t>連結管から先へ一方向に拭く</a:t>
            </a:r>
            <a:endParaRPr kumimoji="1" lang="ja-JP" altLang="en-US" sz="2400" dirty="0">
              <a:latin typeface="HG創英角ﾎﾟｯﾌﾟ体" pitchFamily="49" charset="-128"/>
              <a:ea typeface="HG創英角ﾎﾟｯﾌﾟ体" pitchFamily="49" charset="-128"/>
            </a:endParaRPr>
          </a:p>
        </p:txBody>
      </p:sp>
      <p:sp>
        <p:nvSpPr>
          <p:cNvPr id="6" name="下矢印 5"/>
          <p:cNvSpPr/>
          <p:nvPr/>
        </p:nvSpPr>
        <p:spPr>
          <a:xfrm rot="1099340">
            <a:off x="4609891" y="4075532"/>
            <a:ext cx="576064" cy="792088"/>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865476" y="4219549"/>
            <a:ext cx="576064" cy="792088"/>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p:cNvSpPr/>
          <p:nvPr/>
        </p:nvSpPr>
        <p:spPr>
          <a:xfrm>
            <a:off x="2843808" y="476672"/>
            <a:ext cx="2880320" cy="576064"/>
          </a:xfrm>
          <a:prstGeom prst="flowChartProcess">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b="1" dirty="0" smtClean="0">
                <a:solidFill>
                  <a:schemeClr val="tx1"/>
                </a:solidFill>
              </a:rPr>
              <a:t>浸漬法の場合</a:t>
            </a:r>
            <a:endParaRPr kumimoji="1" lang="ja-JP" altLang="en-US" sz="24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140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実施⑫</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吸引器の電源を入れ、水を吸引し、吸引圧を確認する</a:t>
            </a:r>
            <a:endParaRPr kumimoji="1" lang="ja-JP" altLang="en-US" dirty="0">
              <a:latin typeface="HG創英角ﾎﾟｯﾌﾟ体" pitchFamily="49" charset="-128"/>
              <a:ea typeface="HG創英角ﾎﾟｯﾌﾟ体" pitchFamily="49" charset="-128"/>
            </a:endParaRPr>
          </a:p>
        </p:txBody>
      </p:sp>
      <p:pic>
        <p:nvPicPr>
          <p:cNvPr id="3075" name="Picture 3"/>
          <p:cNvPicPr>
            <a:picLocks noChangeAspect="1" noChangeArrowheads="1"/>
          </p:cNvPicPr>
          <p:nvPr/>
        </p:nvPicPr>
        <p:blipFill>
          <a:blip r:embed="rId2" cstate="print"/>
          <a:srcRect/>
          <a:stretch>
            <a:fillRect/>
          </a:stretch>
        </p:blipFill>
        <p:spPr bwMode="auto">
          <a:xfrm>
            <a:off x="323528" y="2420888"/>
            <a:ext cx="3600400" cy="374528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4211960" y="1988840"/>
            <a:ext cx="3312368" cy="4806180"/>
          </a:xfrm>
          <a:prstGeom prst="rect">
            <a:avLst/>
          </a:prstGeom>
          <a:noFill/>
          <a:ln w="9525">
            <a:noFill/>
            <a:miter lim="800000"/>
            <a:headEnd/>
            <a:tailEnd/>
          </a:ln>
        </p:spPr>
      </p:pic>
      <p:sp>
        <p:nvSpPr>
          <p:cNvPr id="3" name="円形吹き出し 2"/>
          <p:cNvSpPr/>
          <p:nvPr/>
        </p:nvSpPr>
        <p:spPr>
          <a:xfrm>
            <a:off x="6948264" y="2132856"/>
            <a:ext cx="2195736" cy="2232248"/>
          </a:xfrm>
          <a:prstGeom prst="wedgeEllipseCallout">
            <a:avLst>
              <a:gd name="adj1" fmla="val -79260"/>
              <a:gd name="adj2" fmla="val 80841"/>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創英角ﾎﾟｯﾌﾟ体" pitchFamily="49" charset="-128"/>
                <a:ea typeface="HG創英角ﾎﾟｯﾌﾟ体" pitchFamily="49" charset="-128"/>
              </a:rPr>
              <a:t>浸漬法の場合は、中の消毒液を洗い流す</a:t>
            </a:r>
            <a:endParaRPr kumimoji="1" lang="ja-JP" altLang="en-US" sz="24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実施⑬</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チューブの先端の水をよく切る</a:t>
            </a:r>
            <a:endParaRPr kumimoji="1" lang="ja-JP" altLang="en-US" dirty="0">
              <a:latin typeface="HG創英角ﾎﾟｯﾌﾟ体" pitchFamily="49" charset="-128"/>
              <a:ea typeface="HG創英角ﾎﾟｯﾌﾟ体" pitchFamily="49" charset="-128"/>
            </a:endParaRPr>
          </a:p>
        </p:txBody>
      </p:sp>
      <p:pic>
        <p:nvPicPr>
          <p:cNvPr id="4099" name="Picture 3"/>
          <p:cNvPicPr>
            <a:picLocks noChangeAspect="1" noChangeArrowheads="1"/>
          </p:cNvPicPr>
          <p:nvPr/>
        </p:nvPicPr>
        <p:blipFill>
          <a:blip r:embed="rId2" cstate="print"/>
          <a:srcRect/>
          <a:stretch>
            <a:fillRect/>
          </a:stretch>
        </p:blipFill>
        <p:spPr bwMode="auto">
          <a:xfrm>
            <a:off x="2555776" y="1628799"/>
            <a:ext cx="4320480" cy="5078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403648" y="1844823"/>
            <a:ext cx="3816424" cy="4677653"/>
          </a:xfrm>
          <a:prstGeom prst="rect">
            <a:avLst/>
          </a:prstGeom>
          <a:noFill/>
          <a:ln w="9525">
            <a:noFill/>
            <a:miter lim="800000"/>
            <a:headEnd/>
            <a:tailEnd/>
          </a:ln>
        </p:spPr>
      </p:pic>
      <p:sp>
        <p:nvSpPr>
          <p:cNvPr id="2" name="タイトル 1"/>
          <p:cNvSpPr>
            <a:spLocks noGrp="1"/>
          </p:cNvSpPr>
          <p:nvPr>
            <p:ph type="title"/>
          </p:nvPr>
        </p:nvSpPr>
        <p:spPr>
          <a:xfrm>
            <a:off x="323528" y="-315416"/>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実施⑭</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利用者に声かけをする</a:t>
            </a:r>
            <a:endParaRPr kumimoji="1" lang="ja-JP" altLang="en-US" dirty="0">
              <a:latin typeface="HG創英角ﾎﾟｯﾌﾟ体" pitchFamily="49" charset="-128"/>
              <a:ea typeface="HG創英角ﾎﾟｯﾌﾟ体" pitchFamily="49" charset="-128"/>
            </a:endParaRPr>
          </a:p>
        </p:txBody>
      </p:sp>
      <p:sp>
        <p:nvSpPr>
          <p:cNvPr id="3" name="円形吹き出し 2"/>
          <p:cNvSpPr/>
          <p:nvPr/>
        </p:nvSpPr>
        <p:spPr>
          <a:xfrm>
            <a:off x="4572000" y="2204864"/>
            <a:ext cx="4392488" cy="2304256"/>
          </a:xfrm>
          <a:prstGeom prst="wedgeEllipseCallout">
            <a:avLst>
              <a:gd name="adj1" fmla="val -47367"/>
              <a:gd name="adj2" fmla="val 4473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創英角ﾎﾟｯﾌﾟ体" pitchFamily="49" charset="-128"/>
                <a:ea typeface="HG創英角ﾎﾟｯﾌﾟ体" pitchFamily="49" charset="-128"/>
              </a:rPr>
              <a:t>今</a:t>
            </a:r>
            <a:r>
              <a:rPr lang="ja-JP" altLang="en-US" sz="2400" dirty="0" smtClean="0">
                <a:latin typeface="HG創英角ﾎﾟｯﾌﾟ体" pitchFamily="49" charset="-128"/>
                <a:ea typeface="HG創英角ﾎﾟｯﾌﾟ体" pitchFamily="49" charset="-128"/>
              </a:rPr>
              <a:t>から、マスクをはずして、チューブを入れて痰を吸います。何かありましたら、手を上げて下さい</a:t>
            </a:r>
            <a:endParaRPr kumimoji="1" lang="ja-JP" altLang="en-US" sz="24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0" y="-243408"/>
            <a:ext cx="4392488" cy="3672408"/>
          </a:xfrm>
        </p:spPr>
        <p:txBody>
          <a:bodyPr>
            <a:normAutofit/>
          </a:bodyPr>
          <a:lstStyle/>
          <a:p>
            <a:pPr algn="l"/>
            <a:r>
              <a:rPr lang="ja-JP" altLang="en-US" dirty="0" smtClean="0">
                <a:latin typeface="HG創英角ﾎﾟｯﾌﾟ体" pitchFamily="49" charset="-128"/>
                <a:ea typeface="HG創英角ﾎﾟｯﾌﾟ体" pitchFamily="49" charset="-128"/>
              </a:rPr>
              <a:t>実施⑮</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口鼻マスク・</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または鼻マスク</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をはずす</a:t>
            </a:r>
            <a:endParaRPr kumimoji="1" lang="ja-JP" altLang="en-US" dirty="0">
              <a:latin typeface="HG創英角ﾎﾟｯﾌﾟ体" pitchFamily="49" charset="-128"/>
              <a:ea typeface="HG創英角ﾎﾟｯﾌﾟ体" pitchFamily="49" charset="-128"/>
            </a:endParaRPr>
          </a:p>
        </p:txBody>
      </p:sp>
      <p:pic>
        <p:nvPicPr>
          <p:cNvPr id="1027" name="Picture 3"/>
          <p:cNvPicPr>
            <a:picLocks noChangeAspect="1" noChangeArrowheads="1"/>
          </p:cNvPicPr>
          <p:nvPr/>
        </p:nvPicPr>
        <p:blipFill>
          <a:blip r:embed="rId2" cstate="print"/>
          <a:srcRect/>
          <a:stretch>
            <a:fillRect/>
          </a:stretch>
        </p:blipFill>
        <p:spPr bwMode="auto">
          <a:xfrm>
            <a:off x="323528" y="332656"/>
            <a:ext cx="3744416" cy="616518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355976" y="3140968"/>
            <a:ext cx="3905941"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lum bright="10000"/>
          </a:blip>
          <a:srcRect/>
          <a:stretch>
            <a:fillRect/>
          </a:stretch>
        </p:blipFill>
        <p:spPr bwMode="auto">
          <a:xfrm>
            <a:off x="4067944" y="1340768"/>
            <a:ext cx="2952328" cy="4417872"/>
          </a:xfrm>
          <a:prstGeom prst="rect">
            <a:avLst/>
          </a:prstGeom>
          <a:noFill/>
          <a:ln w="9525">
            <a:noFill/>
            <a:miter lim="800000"/>
            <a:headEnd/>
            <a:tailEnd/>
          </a:ln>
        </p:spPr>
      </p:pic>
      <p:sp>
        <p:nvSpPr>
          <p:cNvPr id="2" name="タイトル 1"/>
          <p:cNvSpPr>
            <a:spLocks noGrp="1"/>
          </p:cNvSpPr>
          <p:nvPr>
            <p:ph type="title"/>
          </p:nvPr>
        </p:nvSpPr>
        <p:spPr>
          <a:xfrm>
            <a:off x="179512" y="-171400"/>
            <a:ext cx="8748464"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実施⑯</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吸引圧をかけずに適切な深さまで挿入する</a:t>
            </a:r>
            <a:endParaRPr kumimoji="1" lang="ja-JP" altLang="en-US" dirty="0">
              <a:latin typeface="HG創英角ﾎﾟｯﾌﾟ体" pitchFamily="49" charset="-128"/>
              <a:ea typeface="HG創英角ﾎﾟｯﾌﾟ体" pitchFamily="49" charset="-128"/>
            </a:endParaRPr>
          </a:p>
        </p:txBody>
      </p:sp>
      <p:sp>
        <p:nvSpPr>
          <p:cNvPr id="3" name="円形吹き出し 2"/>
          <p:cNvSpPr/>
          <p:nvPr/>
        </p:nvSpPr>
        <p:spPr>
          <a:xfrm>
            <a:off x="7308304" y="2132856"/>
            <a:ext cx="1835696" cy="3168352"/>
          </a:xfrm>
          <a:prstGeom prst="wedgeEllipseCallout">
            <a:avLst>
              <a:gd name="adj1" fmla="val -78823"/>
              <a:gd name="adj2" fmla="val 18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創英角ﾎﾟｯﾌﾟ体" pitchFamily="49" charset="-128"/>
                <a:ea typeface="HG創英角ﾎﾟｯﾌﾟ体" pitchFamily="49" charset="-128"/>
              </a:rPr>
              <a:t>１ｃｍ程挿入したら、先を咽頭部に向ける</a:t>
            </a:r>
            <a:endParaRPr kumimoji="1" lang="ja-JP" altLang="en-US" sz="2400" dirty="0">
              <a:latin typeface="HG創英角ﾎﾟｯﾌﾟ体" pitchFamily="49" charset="-128"/>
              <a:ea typeface="HG創英角ﾎﾟｯﾌﾟ体" pitchFamily="49" charset="-128"/>
            </a:endParaRPr>
          </a:p>
        </p:txBody>
      </p:sp>
      <p:pic>
        <p:nvPicPr>
          <p:cNvPr id="6147" name="Picture 3"/>
          <p:cNvPicPr>
            <a:picLocks noChangeAspect="1" noChangeArrowheads="1"/>
          </p:cNvPicPr>
          <p:nvPr/>
        </p:nvPicPr>
        <p:blipFill>
          <a:blip r:embed="rId3" cstate="print">
            <a:lum bright="10000"/>
          </a:blip>
          <a:srcRect/>
          <a:stretch>
            <a:fillRect/>
          </a:stretch>
        </p:blipFill>
        <p:spPr bwMode="auto">
          <a:xfrm>
            <a:off x="539552" y="2132856"/>
            <a:ext cx="3168352" cy="4657304"/>
          </a:xfrm>
          <a:prstGeom prst="rect">
            <a:avLst/>
          </a:prstGeom>
          <a:noFill/>
          <a:ln w="9525">
            <a:noFill/>
            <a:miter lim="800000"/>
            <a:headEnd/>
            <a:tailEnd/>
          </a:ln>
        </p:spPr>
      </p:pic>
      <p:sp>
        <p:nvSpPr>
          <p:cNvPr id="4" name="円形吹き出し 3"/>
          <p:cNvSpPr/>
          <p:nvPr/>
        </p:nvSpPr>
        <p:spPr>
          <a:xfrm>
            <a:off x="3995936" y="5561856"/>
            <a:ext cx="3960440" cy="1296144"/>
          </a:xfrm>
          <a:prstGeom prst="wedgeEllipseCallout">
            <a:avLst>
              <a:gd name="adj1" fmla="val -63563"/>
              <a:gd name="adj2" fmla="val 1406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創英角ﾎﾟｯﾌﾟ体" pitchFamily="49" charset="-128"/>
                <a:ea typeface="HG創英角ﾎﾟｯﾌﾟ体" pitchFamily="49" charset="-128"/>
              </a:rPr>
              <a:t>口腔のカーブに合わせて挿入する</a:t>
            </a:r>
            <a:endParaRPr kumimoji="1" lang="ja-JP" altLang="en-US" sz="2400" dirty="0">
              <a:latin typeface="HG創英角ﾎﾟｯﾌﾟ体" pitchFamily="49" charset="-128"/>
              <a:ea typeface="HG創英角ﾎﾟｯﾌﾟ体" pitchFamily="49" charset="-128"/>
            </a:endParaRPr>
          </a:p>
        </p:txBody>
      </p:sp>
      <p:sp>
        <p:nvSpPr>
          <p:cNvPr id="7" name="ドーナツ 6"/>
          <p:cNvSpPr/>
          <p:nvPr/>
        </p:nvSpPr>
        <p:spPr>
          <a:xfrm>
            <a:off x="1403648" y="2060848"/>
            <a:ext cx="1800200" cy="1368152"/>
          </a:xfrm>
          <a:prstGeom prst="donut">
            <a:avLst>
              <a:gd name="adj" fmla="val 405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9"/>
          <p:cNvSpPr/>
          <p:nvPr/>
        </p:nvSpPr>
        <p:spPr>
          <a:xfrm>
            <a:off x="3851920" y="1412776"/>
            <a:ext cx="1800200" cy="1368152"/>
          </a:xfrm>
          <a:prstGeom prst="donut">
            <a:avLst>
              <a:gd name="adj" fmla="val 405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楕円 10"/>
          <p:cNvSpPr/>
          <p:nvPr/>
        </p:nvSpPr>
        <p:spPr>
          <a:xfrm>
            <a:off x="2771800" y="2636912"/>
            <a:ext cx="1368152" cy="7920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ﾎﾟｯﾌﾟ体" pitchFamily="50" charset="-128"/>
                <a:ea typeface="HGP創英角ﾎﾟｯﾌﾟ体" pitchFamily="50" charset="-128"/>
              </a:rPr>
              <a:t>親指でチューブを折る</a:t>
            </a:r>
            <a:endParaRPr kumimoji="1" lang="ja-JP" altLang="en-US" sz="1600" dirty="0">
              <a:solidFill>
                <a:schemeClr val="tx1"/>
              </a:solidFill>
              <a:latin typeface="HGP創英角ﾎﾟｯﾌﾟ体" pitchFamily="50" charset="-128"/>
              <a:ea typeface="HGP創英角ﾎﾟｯﾌﾟ体" pitchFamily="50" charset="-128"/>
            </a:endParaRPr>
          </a:p>
        </p:txBody>
      </p:sp>
      <p:sp>
        <p:nvSpPr>
          <p:cNvPr id="12" name="円/楕円 11"/>
          <p:cNvSpPr/>
          <p:nvPr/>
        </p:nvSpPr>
        <p:spPr>
          <a:xfrm>
            <a:off x="5364088" y="1844824"/>
            <a:ext cx="1368152" cy="7920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ﾎﾟｯﾌﾟ体" pitchFamily="50" charset="-128"/>
                <a:ea typeface="HGP創英角ﾎﾟｯﾌﾟ体" pitchFamily="50" charset="-128"/>
              </a:rPr>
              <a:t>親指でチューブを折る</a:t>
            </a:r>
            <a:endParaRPr kumimoji="1" lang="ja-JP" altLang="en-US" sz="1600" dirty="0">
              <a:solidFill>
                <a:schemeClr val="tx1"/>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lum bright="10000"/>
          </a:blip>
          <a:srcRect/>
          <a:stretch>
            <a:fillRect/>
          </a:stretch>
        </p:blipFill>
        <p:spPr bwMode="auto">
          <a:xfrm>
            <a:off x="5436096" y="1484784"/>
            <a:ext cx="3240360" cy="5169146"/>
          </a:xfrm>
          <a:prstGeom prst="rect">
            <a:avLst/>
          </a:prstGeom>
          <a:noFill/>
          <a:ln w="9525">
            <a:noFill/>
            <a:miter lim="800000"/>
            <a:headEnd/>
            <a:tailEnd/>
          </a:ln>
        </p:spPr>
      </p:pic>
      <p:sp>
        <p:nvSpPr>
          <p:cNvPr id="2" name="タイトル 1"/>
          <p:cNvSpPr>
            <a:spLocks noGrp="1"/>
          </p:cNvSpPr>
          <p:nvPr>
            <p:ph type="title"/>
          </p:nvPr>
        </p:nvSpPr>
        <p:spPr>
          <a:xfrm>
            <a:off x="395536" y="-243408"/>
            <a:ext cx="8507288" cy="1916832"/>
          </a:xfrm>
        </p:spPr>
        <p:txBody>
          <a:bodyPr>
            <a:normAutofit/>
          </a:bodyPr>
          <a:lstStyle/>
          <a:p>
            <a:pPr algn="l"/>
            <a:r>
              <a:rPr lang="ja-JP" altLang="en-US" dirty="0" smtClean="0">
                <a:latin typeface="HG創英角ﾎﾟｯﾌﾟ体" pitchFamily="49" charset="-128"/>
                <a:ea typeface="HG創英角ﾎﾟｯﾌﾟ体" pitchFamily="49" charset="-128"/>
              </a:rPr>
              <a:t>実施⑰</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適切</a:t>
            </a:r>
            <a:r>
              <a:rPr lang="ja-JP" altLang="en-US" dirty="0" smtClean="0">
                <a:latin typeface="HG創英角ﾎﾟｯﾌﾟ体" pitchFamily="49" charset="-128"/>
                <a:ea typeface="HG創英角ﾎﾟｯﾌﾟ体" pitchFamily="49" charset="-128"/>
              </a:rPr>
              <a:t>な吸引圧で貯留物を吸引</a:t>
            </a:r>
            <a:endParaRPr kumimoji="1" lang="ja-JP" altLang="en-US" dirty="0">
              <a:latin typeface="HG創英角ﾎﾟｯﾌﾟ体" pitchFamily="49" charset="-128"/>
              <a:ea typeface="HG創英角ﾎﾟｯﾌﾟ体" pitchFamily="49" charset="-128"/>
            </a:endParaRPr>
          </a:p>
        </p:txBody>
      </p:sp>
      <p:pic>
        <p:nvPicPr>
          <p:cNvPr id="7172" name="Picture 4"/>
          <p:cNvPicPr>
            <a:picLocks noChangeAspect="1" noChangeArrowheads="1"/>
          </p:cNvPicPr>
          <p:nvPr/>
        </p:nvPicPr>
        <p:blipFill>
          <a:blip r:embed="rId3" cstate="print">
            <a:lum bright="10000"/>
          </a:blip>
          <a:srcRect/>
          <a:stretch>
            <a:fillRect/>
          </a:stretch>
        </p:blipFill>
        <p:spPr bwMode="auto">
          <a:xfrm>
            <a:off x="395536" y="1424366"/>
            <a:ext cx="3240360" cy="5226745"/>
          </a:xfrm>
          <a:prstGeom prst="rect">
            <a:avLst/>
          </a:prstGeom>
          <a:noFill/>
          <a:ln w="9525">
            <a:noFill/>
            <a:miter lim="800000"/>
            <a:headEnd/>
            <a:tailEnd/>
          </a:ln>
        </p:spPr>
      </p:pic>
      <p:sp>
        <p:nvSpPr>
          <p:cNvPr id="7" name="環状矢印 6"/>
          <p:cNvSpPr/>
          <p:nvPr/>
        </p:nvSpPr>
        <p:spPr>
          <a:xfrm>
            <a:off x="1547664" y="4797152"/>
            <a:ext cx="1080120" cy="936104"/>
          </a:xfrm>
          <a:prstGeom prst="circular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環状矢印 7"/>
          <p:cNvSpPr/>
          <p:nvPr/>
        </p:nvSpPr>
        <p:spPr>
          <a:xfrm rot="10800000">
            <a:off x="1547664" y="5157192"/>
            <a:ext cx="1080120" cy="936104"/>
          </a:xfrm>
          <a:prstGeom prst="circular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環状矢印 10"/>
          <p:cNvSpPr/>
          <p:nvPr/>
        </p:nvSpPr>
        <p:spPr>
          <a:xfrm>
            <a:off x="7164288" y="4941168"/>
            <a:ext cx="1080120" cy="936104"/>
          </a:xfrm>
          <a:prstGeom prst="circular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11"/>
          <p:cNvSpPr/>
          <p:nvPr/>
        </p:nvSpPr>
        <p:spPr>
          <a:xfrm rot="10800000">
            <a:off x="7236296" y="5229200"/>
            <a:ext cx="1080120" cy="936104"/>
          </a:xfrm>
          <a:prstGeom prst="circular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円形吹き出し 14"/>
          <p:cNvSpPr/>
          <p:nvPr/>
        </p:nvSpPr>
        <p:spPr>
          <a:xfrm>
            <a:off x="3131840" y="1628800"/>
            <a:ext cx="2592288" cy="3456384"/>
          </a:xfrm>
          <a:prstGeom prst="wedgeEllipseCallout">
            <a:avLst>
              <a:gd name="adj1" fmla="val 34959"/>
              <a:gd name="adj2" fmla="val -4942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2">
                    <a:lumMod val="50000"/>
                  </a:schemeClr>
                </a:solidFill>
                <a:latin typeface="HG創英角ﾎﾟｯﾌﾟ体" pitchFamily="49" charset="-128"/>
                <a:ea typeface="HG創英角ﾎﾟｯﾌﾟ体" pitchFamily="49" charset="-128"/>
              </a:rPr>
              <a:t>チューブを回したり、ずらしたりしながら</a:t>
            </a:r>
            <a:endParaRPr lang="en-US" altLang="ja-JP" sz="2400" dirty="0" smtClean="0">
              <a:solidFill>
                <a:schemeClr val="tx2">
                  <a:lumMod val="50000"/>
                </a:schemeClr>
              </a:solidFill>
              <a:latin typeface="HG創英角ﾎﾟｯﾌﾟ体" pitchFamily="49" charset="-128"/>
              <a:ea typeface="HG創英角ﾎﾟｯﾌﾟ体" pitchFamily="49" charset="-128"/>
            </a:endParaRPr>
          </a:p>
          <a:p>
            <a:pPr algn="ctr"/>
            <a:r>
              <a:rPr kumimoji="1" lang="ja-JP" altLang="en-US" sz="2400" dirty="0">
                <a:solidFill>
                  <a:schemeClr val="tx2">
                    <a:lumMod val="50000"/>
                  </a:schemeClr>
                </a:solidFill>
                <a:latin typeface="HG創英角ﾎﾟｯﾌﾟ体" pitchFamily="49" charset="-128"/>
                <a:ea typeface="HG創英角ﾎﾟｯﾌﾟ体" pitchFamily="49" charset="-128"/>
              </a:rPr>
              <a:t>圧</a:t>
            </a:r>
            <a:r>
              <a:rPr kumimoji="1" lang="ja-JP" altLang="en-US" sz="2400" dirty="0" smtClean="0">
                <a:solidFill>
                  <a:schemeClr val="tx2">
                    <a:lumMod val="50000"/>
                  </a:schemeClr>
                </a:solidFill>
                <a:latin typeface="HG創英角ﾎﾟｯﾌﾟ体" pitchFamily="49" charset="-128"/>
                <a:ea typeface="HG創英角ﾎﾟｯﾌﾟ体" pitchFamily="49" charset="-128"/>
              </a:rPr>
              <a:t>が１</a:t>
            </a:r>
            <a:r>
              <a:rPr lang="ja-JP" altLang="en-US" sz="2400" dirty="0" smtClean="0">
                <a:solidFill>
                  <a:schemeClr val="tx2">
                    <a:lumMod val="50000"/>
                  </a:schemeClr>
                </a:solidFill>
                <a:latin typeface="HG創英角ﾎﾟｯﾌﾟ体" pitchFamily="49" charset="-128"/>
                <a:ea typeface="HG創英角ﾎﾟｯﾌﾟ体" pitchFamily="49" charset="-128"/>
              </a:rPr>
              <a:t>カ所にかからないよう注意する</a:t>
            </a:r>
            <a:endParaRPr kumimoji="1" lang="ja-JP" altLang="en-US" sz="2400" dirty="0">
              <a:solidFill>
                <a:schemeClr val="tx2">
                  <a:lumMod val="50000"/>
                </a:schemeClr>
              </a:solidFill>
              <a:latin typeface="HG創英角ﾎﾟｯﾌﾟ体" pitchFamily="49" charset="-128"/>
              <a:ea typeface="HG創英角ﾎﾟｯﾌﾟ体" pitchFamily="49" charset="-128"/>
            </a:endParaRPr>
          </a:p>
        </p:txBody>
      </p:sp>
      <p:sp>
        <p:nvSpPr>
          <p:cNvPr id="13" name="テキスト ボックス 12"/>
          <p:cNvSpPr txBox="1"/>
          <p:nvPr/>
        </p:nvSpPr>
        <p:spPr>
          <a:xfrm>
            <a:off x="467544" y="2708920"/>
            <a:ext cx="3150221" cy="369332"/>
          </a:xfrm>
          <a:prstGeom prst="rect">
            <a:avLst/>
          </a:prstGeom>
          <a:noFill/>
        </p:spPr>
        <p:txBody>
          <a:bodyPr wrap="none" rtlCol="0">
            <a:spAutoFit/>
          </a:bodyPr>
          <a:lstStyle/>
          <a:p>
            <a:r>
              <a:rPr lang="ja-JP" altLang="en-US" dirty="0" smtClean="0">
                <a:solidFill>
                  <a:srgbClr val="FFFF00"/>
                </a:solidFill>
                <a:latin typeface="HGP創英角ﾎﾟｯﾌﾟ体" pitchFamily="50" charset="-128"/>
                <a:ea typeface="HGP創英角ﾎﾟｯﾌﾟ体" pitchFamily="50" charset="-128"/>
              </a:rPr>
              <a:t>親指でおらないで、圧をかける</a:t>
            </a:r>
            <a:endParaRPr kumimoji="1" lang="ja-JP" altLang="en-US" dirty="0">
              <a:solidFill>
                <a:srgbClr val="FFFF00"/>
              </a:solidFill>
              <a:latin typeface="HGP創英角ﾎﾟｯﾌﾟ体" pitchFamily="50" charset="-128"/>
              <a:ea typeface="HGP創英角ﾎﾟｯﾌﾟ体" pitchFamily="50" charset="-128"/>
            </a:endParaRPr>
          </a:p>
        </p:txBody>
      </p:sp>
      <p:sp>
        <p:nvSpPr>
          <p:cNvPr id="14" name="テキスト ボックス 13"/>
          <p:cNvSpPr txBox="1"/>
          <p:nvPr/>
        </p:nvSpPr>
        <p:spPr>
          <a:xfrm>
            <a:off x="5652120" y="2636912"/>
            <a:ext cx="3135795" cy="369332"/>
          </a:xfrm>
          <a:prstGeom prst="rect">
            <a:avLst/>
          </a:prstGeom>
          <a:noFill/>
        </p:spPr>
        <p:txBody>
          <a:bodyPr wrap="none" rtlCol="0">
            <a:spAutoFit/>
          </a:bodyPr>
          <a:lstStyle/>
          <a:p>
            <a:r>
              <a:rPr lang="ja-JP" altLang="en-US" dirty="0" smtClean="0">
                <a:solidFill>
                  <a:srgbClr val="FFFF00"/>
                </a:solidFill>
                <a:latin typeface="HGP創英角ﾎﾟｯﾌﾟ体" pitchFamily="50" charset="-128"/>
                <a:ea typeface="HGP創英角ﾎﾟｯﾌﾟ体" pitchFamily="50" charset="-128"/>
              </a:rPr>
              <a:t>親指で折らないで、圧をかける</a:t>
            </a:r>
            <a:endParaRPr kumimoji="1" lang="ja-JP" altLang="en-US" dirty="0">
              <a:solidFill>
                <a:srgbClr val="FFFF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507288" cy="1916832"/>
          </a:xfrm>
        </p:spPr>
        <p:txBody>
          <a:bodyPr>
            <a:normAutofit/>
          </a:bodyPr>
          <a:lstStyle/>
          <a:p>
            <a:pPr algn="l"/>
            <a:r>
              <a:rPr lang="ja-JP" altLang="en-US" dirty="0" smtClean="0">
                <a:latin typeface="HG創英角ﾎﾟｯﾌﾟ体" pitchFamily="49" charset="-128"/>
                <a:ea typeface="HG創英角ﾎﾟｯﾌﾟ体" pitchFamily="49" charset="-128"/>
              </a:rPr>
              <a:t>実施⑱</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吸引チューブを静かに抜く</a:t>
            </a:r>
            <a:endParaRPr kumimoji="1" lang="ja-JP" altLang="en-US" dirty="0">
              <a:latin typeface="HG創英角ﾎﾟｯﾌﾟ体" pitchFamily="49" charset="-128"/>
              <a:ea typeface="HG創英角ﾎﾟｯﾌﾟ体" pitchFamily="49" charset="-128"/>
            </a:endParaRPr>
          </a:p>
        </p:txBody>
      </p:sp>
      <p:pic>
        <p:nvPicPr>
          <p:cNvPr id="2058" name="Picture 10"/>
          <p:cNvPicPr>
            <a:picLocks noChangeAspect="1" noChangeArrowheads="1"/>
          </p:cNvPicPr>
          <p:nvPr/>
        </p:nvPicPr>
        <p:blipFill>
          <a:blip r:embed="rId2" cstate="print"/>
          <a:srcRect/>
          <a:stretch>
            <a:fillRect/>
          </a:stretch>
        </p:blipFill>
        <p:spPr bwMode="auto">
          <a:xfrm>
            <a:off x="1763688" y="1916832"/>
            <a:ext cx="5976664" cy="4393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140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実施⑲</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口鼻マスク・または鼻マスクを適切に戻す</a:t>
            </a:r>
            <a:endParaRPr kumimoji="1" lang="ja-JP" altLang="en-US" dirty="0">
              <a:latin typeface="HG創英角ﾎﾟｯﾌﾟ体" pitchFamily="49" charset="-128"/>
              <a:ea typeface="HG創英角ﾎﾟｯﾌﾟ体" pitchFamily="49" charset="-128"/>
            </a:endParaRPr>
          </a:p>
        </p:txBody>
      </p:sp>
      <p:pic>
        <p:nvPicPr>
          <p:cNvPr id="4099" name="Picture 3"/>
          <p:cNvPicPr>
            <a:picLocks noChangeAspect="1" noChangeArrowheads="1"/>
          </p:cNvPicPr>
          <p:nvPr/>
        </p:nvPicPr>
        <p:blipFill>
          <a:blip r:embed="rId2" cstate="print"/>
          <a:srcRect/>
          <a:stretch>
            <a:fillRect/>
          </a:stretch>
        </p:blipFill>
        <p:spPr bwMode="auto">
          <a:xfrm>
            <a:off x="3491880" y="1628800"/>
            <a:ext cx="4608512" cy="4891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創英角ﾎﾟｯﾌﾟ体" pitchFamily="49" charset="-128"/>
                <a:ea typeface="HG創英角ﾎﾟｯﾌﾟ体" pitchFamily="49" charset="-128"/>
              </a:rPr>
              <a:t>　必要物品の準備</a:t>
            </a:r>
            <a:endParaRPr kumimoji="1" lang="ja-JP" altLang="en-US" dirty="0">
              <a:latin typeface="HG創英角ﾎﾟｯﾌﾟ体" pitchFamily="49" charset="-128"/>
              <a:ea typeface="HG創英角ﾎﾟｯﾌﾟ体" pitchFamily="49" charset="-128"/>
            </a:endParaRPr>
          </a:p>
        </p:txBody>
      </p:sp>
      <p:sp>
        <p:nvSpPr>
          <p:cNvPr id="3" name="正方形/長方形 2"/>
          <p:cNvSpPr/>
          <p:nvPr/>
        </p:nvSpPr>
        <p:spPr>
          <a:xfrm>
            <a:off x="179512" y="1556792"/>
            <a:ext cx="2880320" cy="4176464"/>
          </a:xfrm>
          <a:prstGeom prst="rect">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HG創英角ﾎﾟｯﾌﾟ体" pitchFamily="49" charset="-128"/>
                <a:ea typeface="HG創英角ﾎﾟｯﾌﾟ体" pitchFamily="49" charset="-128"/>
              </a:rPr>
              <a:t>１吸引器</a:t>
            </a:r>
            <a:endParaRPr lang="en-US" altLang="ja-JP" sz="2400" b="1" dirty="0" smtClean="0">
              <a:solidFill>
                <a:schemeClr val="tx1"/>
              </a:solidFill>
              <a:latin typeface="HG創英角ﾎﾟｯﾌﾟ体" pitchFamily="49" charset="-128"/>
              <a:ea typeface="HG創英角ﾎﾟｯﾌﾟ体" pitchFamily="49" charset="-128"/>
            </a:endParaRPr>
          </a:p>
          <a:p>
            <a:r>
              <a:rPr kumimoji="1" lang="ja-JP" altLang="en-US" sz="2400" b="1" dirty="0" smtClean="0">
                <a:solidFill>
                  <a:schemeClr val="tx1"/>
                </a:solidFill>
                <a:latin typeface="HG創英角ﾎﾟｯﾌﾟ体" pitchFamily="49" charset="-128"/>
                <a:ea typeface="HG創英角ﾎﾟｯﾌﾟ体" pitchFamily="49" charset="-128"/>
              </a:rPr>
              <a:t>２吸引チューブ</a:t>
            </a:r>
            <a:endParaRPr kumimoji="1"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３滅菌万能カップ</a:t>
            </a:r>
            <a:endParaRPr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４水道水</a:t>
            </a:r>
            <a:endParaRPr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５消毒液</a:t>
            </a:r>
            <a:endParaRPr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６ﾃﾞｨｽﾎﾟｰｻﾌﾞﾙ手袋</a:t>
            </a:r>
            <a:endParaRPr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７清浄綿</a:t>
            </a:r>
            <a:endParaRPr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（ｱﾙｺｰﾙ綿）</a:t>
            </a:r>
            <a:endParaRPr lang="en-US" altLang="ja-JP" sz="2400" b="1" dirty="0" smtClean="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８ｶﾞｰｸﾞﾙﾍﾞｰｽﾝ</a:t>
            </a:r>
            <a:endParaRPr lang="en-US" altLang="ja-JP" sz="2400" b="1" dirty="0">
              <a:solidFill>
                <a:schemeClr val="tx1"/>
              </a:solidFill>
              <a:latin typeface="HG創英角ﾎﾟｯﾌﾟ体" pitchFamily="49" charset="-128"/>
              <a:ea typeface="HG創英角ﾎﾟｯﾌﾟ体" pitchFamily="49" charset="-128"/>
            </a:endParaRPr>
          </a:p>
          <a:p>
            <a:r>
              <a:rPr lang="ja-JP" altLang="en-US" sz="2400" b="1" dirty="0" smtClean="0">
                <a:solidFill>
                  <a:schemeClr val="tx1"/>
                </a:solidFill>
                <a:latin typeface="HG創英角ﾎﾟｯﾌﾟ体" pitchFamily="49" charset="-128"/>
                <a:ea typeface="HG創英角ﾎﾟｯﾌﾟ体" pitchFamily="49" charset="-128"/>
              </a:rPr>
              <a:t>９膿盆</a:t>
            </a:r>
            <a:endParaRPr kumimoji="1" lang="ja-JP" altLang="en-US" sz="2400" b="1" dirty="0">
              <a:solidFill>
                <a:schemeClr val="tx1"/>
              </a:solidFill>
              <a:latin typeface="HG創英角ﾎﾟｯﾌﾟ体" pitchFamily="49" charset="-128"/>
              <a:ea typeface="HG創英角ﾎﾟｯﾌﾟ体" pitchFamily="49" charset="-128"/>
            </a:endParaRPr>
          </a:p>
        </p:txBody>
      </p:sp>
      <p:pic>
        <p:nvPicPr>
          <p:cNvPr id="1026" name="Picture 2"/>
          <p:cNvPicPr>
            <a:picLocks noChangeAspect="1" noChangeArrowheads="1"/>
          </p:cNvPicPr>
          <p:nvPr/>
        </p:nvPicPr>
        <p:blipFill>
          <a:blip r:embed="rId2" cstate="print"/>
          <a:srcRect/>
          <a:stretch>
            <a:fillRect/>
          </a:stretch>
        </p:blipFill>
        <p:spPr bwMode="auto">
          <a:xfrm>
            <a:off x="3131840" y="1700808"/>
            <a:ext cx="5928658"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7140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実施⑳</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チューブの外側を清浄綿</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（ｱﾙｺｰﾙ綿</a:t>
            </a:r>
            <a:r>
              <a:rPr lang="en-US" altLang="ja-JP" dirty="0" smtClean="0">
                <a:latin typeface="HG創英角ﾎﾟｯﾌﾟ体" pitchFamily="49" charset="-128"/>
                <a:ea typeface="HG創英角ﾎﾟｯﾌﾟ体" pitchFamily="49" charset="-128"/>
              </a:rPr>
              <a:t>)</a:t>
            </a:r>
            <a:r>
              <a:rPr lang="ja-JP" altLang="en-US" dirty="0" smtClean="0">
                <a:latin typeface="HG創英角ﾎﾟｯﾌﾟ体" pitchFamily="49" charset="-128"/>
                <a:ea typeface="HG創英角ﾎﾟｯﾌﾟ体" pitchFamily="49" charset="-128"/>
              </a:rPr>
              <a:t>で拭く</a:t>
            </a:r>
            <a:endParaRPr kumimoji="1" lang="ja-JP" altLang="en-US" dirty="0">
              <a:latin typeface="HG創英角ﾎﾟｯﾌﾟ体" pitchFamily="49" charset="-128"/>
              <a:ea typeface="HG創英角ﾎﾟｯﾌﾟ体" pitchFamily="49" charset="-128"/>
            </a:endParaRPr>
          </a:p>
        </p:txBody>
      </p:sp>
      <p:pic>
        <p:nvPicPr>
          <p:cNvPr id="9219" name="Picture 3"/>
          <p:cNvPicPr>
            <a:picLocks noChangeAspect="1" noChangeArrowheads="1"/>
          </p:cNvPicPr>
          <p:nvPr/>
        </p:nvPicPr>
        <p:blipFill>
          <a:blip r:embed="rId2" cstate="print">
            <a:lum bright="10000"/>
          </a:blip>
          <a:srcRect/>
          <a:stretch>
            <a:fillRect/>
          </a:stretch>
        </p:blipFill>
        <p:spPr bwMode="auto">
          <a:xfrm>
            <a:off x="179512" y="1988840"/>
            <a:ext cx="3240360" cy="4734475"/>
          </a:xfrm>
          <a:prstGeom prst="rect">
            <a:avLst/>
          </a:prstGeom>
          <a:noFill/>
          <a:ln w="9525">
            <a:noFill/>
            <a:miter lim="800000"/>
            <a:headEnd/>
            <a:tailEnd/>
          </a:ln>
        </p:spPr>
      </p:pic>
      <p:pic>
        <p:nvPicPr>
          <p:cNvPr id="9221" name="Picture 5"/>
          <p:cNvPicPr>
            <a:picLocks noChangeAspect="1" noChangeArrowheads="1"/>
          </p:cNvPicPr>
          <p:nvPr/>
        </p:nvPicPr>
        <p:blipFill>
          <a:blip r:embed="rId3" cstate="print"/>
          <a:srcRect/>
          <a:stretch>
            <a:fillRect/>
          </a:stretch>
        </p:blipFill>
        <p:spPr bwMode="auto">
          <a:xfrm>
            <a:off x="3923928" y="2276872"/>
            <a:ext cx="3528392" cy="4384546"/>
          </a:xfrm>
          <a:prstGeom prst="rect">
            <a:avLst/>
          </a:prstGeom>
          <a:noFill/>
          <a:ln w="9525">
            <a:noFill/>
            <a:miter lim="800000"/>
            <a:headEnd/>
            <a:tailEnd/>
          </a:ln>
        </p:spPr>
      </p:pic>
      <p:sp>
        <p:nvSpPr>
          <p:cNvPr id="5" name="円形吹き出し 4"/>
          <p:cNvSpPr/>
          <p:nvPr/>
        </p:nvSpPr>
        <p:spPr>
          <a:xfrm>
            <a:off x="6876256" y="1340768"/>
            <a:ext cx="2267744" cy="2160240"/>
          </a:xfrm>
          <a:prstGeom prst="wedgeEllipseCallout">
            <a:avLst>
              <a:gd name="adj1" fmla="val -62231"/>
              <a:gd name="adj2" fmla="val 47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創英角ﾎﾟｯﾌﾟ体" pitchFamily="49" charset="-128"/>
                <a:ea typeface="HG創英角ﾎﾟｯﾌﾟ体" pitchFamily="49" charset="-128"/>
              </a:rPr>
              <a:t>連結管から先へ一方向に拭く</a:t>
            </a:r>
            <a:endParaRPr kumimoji="1" lang="ja-JP" altLang="en-US" sz="2400" dirty="0">
              <a:latin typeface="HG創英角ﾎﾟｯﾌﾟ体" pitchFamily="49" charset="-128"/>
              <a:ea typeface="HG創英角ﾎﾟｯﾌﾟ体" pitchFamily="49" charset="-128"/>
            </a:endParaRPr>
          </a:p>
        </p:txBody>
      </p:sp>
      <p:sp>
        <p:nvSpPr>
          <p:cNvPr id="6" name="下矢印 5"/>
          <p:cNvSpPr/>
          <p:nvPr/>
        </p:nvSpPr>
        <p:spPr>
          <a:xfrm rot="20702795">
            <a:off x="5312510" y="3561919"/>
            <a:ext cx="576064" cy="792088"/>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20910643">
            <a:off x="2196842" y="2902372"/>
            <a:ext cx="576064" cy="792088"/>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実施㉑</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洗浄水を吸引し、チューブ内側の汚れを吸引する</a:t>
            </a:r>
            <a:endParaRPr kumimoji="1" lang="ja-JP" altLang="en-US" dirty="0">
              <a:latin typeface="HG創英角ﾎﾟｯﾌﾟ体" pitchFamily="49" charset="-128"/>
              <a:ea typeface="HG創英角ﾎﾟｯﾌﾟ体" pitchFamily="49" charset="-128"/>
            </a:endParaRPr>
          </a:p>
        </p:txBody>
      </p:sp>
      <p:pic>
        <p:nvPicPr>
          <p:cNvPr id="1026" name="Picture 2"/>
          <p:cNvPicPr>
            <a:picLocks noChangeAspect="1" noChangeArrowheads="1"/>
          </p:cNvPicPr>
          <p:nvPr/>
        </p:nvPicPr>
        <p:blipFill>
          <a:blip r:embed="rId2" cstate="print"/>
          <a:srcRect/>
          <a:stretch>
            <a:fillRect/>
          </a:stretch>
        </p:blipFill>
        <p:spPr bwMode="auto">
          <a:xfrm>
            <a:off x="1763688" y="2276872"/>
            <a:ext cx="5688632" cy="440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964488" cy="2016224"/>
          </a:xfrm>
        </p:spPr>
        <p:txBody>
          <a:bodyPr>
            <a:normAutofit fontScale="90000"/>
          </a:bodyPr>
          <a:lstStyle/>
          <a:p>
            <a:pPr algn="l"/>
            <a:r>
              <a:rPr kumimoji="1" lang="ja-JP" altLang="en-US" dirty="0" smtClean="0">
                <a:latin typeface="HGS創英角ﾎﾟｯﾌﾟ体" pitchFamily="50" charset="-128"/>
                <a:ea typeface="HGS創英角ﾎﾟｯﾌﾟ体" pitchFamily="50" charset="-128"/>
              </a:rPr>
              <a:t>チューブを保管するときは洗浄水の後、消毒剤入り保存液を吸引する</a:t>
            </a:r>
            <a:endParaRPr kumimoji="1" lang="ja-JP" altLang="en-US" dirty="0">
              <a:latin typeface="HGS創英角ﾎﾟｯﾌﾟ体" pitchFamily="50" charset="-128"/>
              <a:ea typeface="HGS創英角ﾎﾟｯﾌﾟ体" pitchFamily="50" charset="-128"/>
            </a:endParaRPr>
          </a:p>
        </p:txBody>
      </p:sp>
      <p:pic>
        <p:nvPicPr>
          <p:cNvPr id="11267" name="Picture 3"/>
          <p:cNvPicPr>
            <a:picLocks noChangeAspect="1" noChangeArrowheads="1"/>
          </p:cNvPicPr>
          <p:nvPr/>
        </p:nvPicPr>
        <p:blipFill>
          <a:blip r:embed="rId2" cstate="print"/>
          <a:srcRect/>
          <a:stretch>
            <a:fillRect/>
          </a:stretch>
        </p:blipFill>
        <p:spPr bwMode="auto">
          <a:xfrm>
            <a:off x="2051720" y="1916832"/>
            <a:ext cx="4968552" cy="4547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507288" cy="2852936"/>
          </a:xfrm>
        </p:spPr>
        <p:txBody>
          <a:bodyPr>
            <a:normAutofit fontScale="90000"/>
          </a:bodyPr>
          <a:lstStyle/>
          <a:p>
            <a:pPr algn="l"/>
            <a:r>
              <a:rPr lang="ja-JP" altLang="en-US" dirty="0" smtClean="0">
                <a:latin typeface="HG創英角ﾎﾟｯﾌﾟ体" pitchFamily="49" charset="-128"/>
                <a:ea typeface="HG創英角ﾎﾟｯﾌﾟ体" pitchFamily="49" charset="-128"/>
              </a:rPr>
              <a:t>実施</a:t>
            </a:r>
            <a:r>
              <a:rPr lang="ja-JP" altLang="en-US" dirty="0">
                <a:latin typeface="HG創英角ﾎﾟｯﾌﾟ体" pitchFamily="49" charset="-128"/>
                <a:ea typeface="HG創英角ﾎﾟｯﾌﾟ体" pitchFamily="49" charset="-128"/>
              </a:rPr>
              <a:t>㉒</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吸引器の電源を切る</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実施㉓</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チューブを連結管からはずし保管容器に入れる</a:t>
            </a:r>
            <a:endParaRPr kumimoji="1" lang="ja-JP" altLang="en-US" dirty="0">
              <a:latin typeface="HG創英角ﾎﾟｯﾌﾟ体" pitchFamily="49" charset="-128"/>
              <a:ea typeface="HG創英角ﾎﾟｯﾌﾟ体" pitchFamily="49" charset="-128"/>
            </a:endParaRPr>
          </a:p>
        </p:txBody>
      </p:sp>
      <p:pic>
        <p:nvPicPr>
          <p:cNvPr id="12291" name="Picture 3"/>
          <p:cNvPicPr>
            <a:picLocks noChangeAspect="1" noChangeArrowheads="1"/>
          </p:cNvPicPr>
          <p:nvPr/>
        </p:nvPicPr>
        <p:blipFill>
          <a:blip r:embed="rId2" cstate="print"/>
          <a:srcRect/>
          <a:stretch>
            <a:fillRect/>
          </a:stretch>
        </p:blipFill>
        <p:spPr bwMode="auto">
          <a:xfrm>
            <a:off x="5724128" y="260648"/>
            <a:ext cx="1677701" cy="1578670"/>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4283968" y="2708920"/>
            <a:ext cx="4320480" cy="4065735"/>
          </a:xfrm>
          <a:prstGeom prst="rect">
            <a:avLst/>
          </a:prstGeom>
          <a:noFill/>
          <a:ln w="9525">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179511" y="3356992"/>
            <a:ext cx="3965511" cy="2880320"/>
          </a:xfrm>
          <a:prstGeom prst="rect">
            <a:avLst/>
          </a:prstGeom>
          <a:noFill/>
          <a:ln w="9525">
            <a:noFill/>
            <a:miter lim="800000"/>
            <a:headEnd/>
            <a:tailEnd/>
          </a:ln>
        </p:spPr>
      </p:pic>
      <p:sp>
        <p:nvSpPr>
          <p:cNvPr id="6" name="円形吹き出し 5"/>
          <p:cNvSpPr/>
          <p:nvPr/>
        </p:nvSpPr>
        <p:spPr>
          <a:xfrm>
            <a:off x="3203848" y="3140968"/>
            <a:ext cx="2195736" cy="1296144"/>
          </a:xfrm>
          <a:prstGeom prst="wedgeEllipseCallout">
            <a:avLst>
              <a:gd name="adj1" fmla="val -14892"/>
              <a:gd name="adj2" fmla="val -59024"/>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創英角ﾎﾟｯﾌﾟ体" pitchFamily="49" charset="-128"/>
                <a:ea typeface="HG創英角ﾎﾟｯﾌﾟ体" pitchFamily="49" charset="-128"/>
              </a:rPr>
              <a:t>破棄する場合もある</a:t>
            </a:r>
            <a:endParaRPr kumimoji="1" lang="ja-JP" altLang="en-US" sz="24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実施㉔</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手袋</a:t>
            </a:r>
            <a:r>
              <a:rPr lang="ja-JP" altLang="en-US" dirty="0" smtClean="0">
                <a:latin typeface="HG創英角ﾎﾟｯﾌﾟ体" pitchFamily="49" charset="-128"/>
                <a:ea typeface="HG創英角ﾎﾟｯﾌﾟ体" pitchFamily="49" charset="-128"/>
              </a:rPr>
              <a:t>をはずす、またはセッシを</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所定</a:t>
            </a:r>
            <a:r>
              <a:rPr lang="ja-JP" altLang="en-US" dirty="0" smtClean="0">
                <a:latin typeface="HG創英角ﾎﾟｯﾌﾟ体" pitchFamily="49" charset="-128"/>
                <a:ea typeface="HG創英角ﾎﾟｯﾌﾟ体" pitchFamily="49" charset="-128"/>
              </a:rPr>
              <a:t>の場所に戻す</a:t>
            </a:r>
            <a:endParaRPr kumimoji="1" lang="ja-JP" altLang="en-US" dirty="0">
              <a:latin typeface="HG創英角ﾎﾟｯﾌﾟ体" pitchFamily="49" charset="-128"/>
              <a:ea typeface="HG創英角ﾎﾟｯﾌﾟ体" pitchFamily="49" charset="-128"/>
            </a:endParaRPr>
          </a:p>
        </p:txBody>
      </p:sp>
      <p:pic>
        <p:nvPicPr>
          <p:cNvPr id="13315" name="Picture 3"/>
          <p:cNvPicPr>
            <a:picLocks noChangeAspect="1" noChangeArrowheads="1"/>
          </p:cNvPicPr>
          <p:nvPr/>
        </p:nvPicPr>
        <p:blipFill>
          <a:blip r:embed="rId2" cstate="print"/>
          <a:srcRect/>
          <a:stretch>
            <a:fillRect/>
          </a:stretch>
        </p:blipFill>
        <p:spPr bwMode="auto">
          <a:xfrm>
            <a:off x="2123728" y="2348879"/>
            <a:ext cx="5328592" cy="4245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507288" cy="2362274"/>
          </a:xfrm>
        </p:spPr>
        <p:txBody>
          <a:bodyPr>
            <a:normAutofit fontScale="90000"/>
          </a:bodyPr>
          <a:lstStyle/>
          <a:p>
            <a:pPr algn="l"/>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実施㉕</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利用者への吸引終了の声かけ・姿勢の整え</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実施㉖</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人工呼吸器が正常に作動していること、口鼻マスクまたは鼻マスクの装着感が通常どおりであることを確認</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pic>
        <p:nvPicPr>
          <p:cNvPr id="5123" name="Picture 3"/>
          <p:cNvPicPr>
            <a:picLocks noChangeAspect="1" noChangeArrowheads="1"/>
          </p:cNvPicPr>
          <p:nvPr/>
        </p:nvPicPr>
        <p:blipFill>
          <a:blip r:embed="rId2" cstate="print"/>
          <a:srcRect/>
          <a:stretch>
            <a:fillRect/>
          </a:stretch>
        </p:blipFill>
        <p:spPr bwMode="auto">
          <a:xfrm>
            <a:off x="1187624" y="4365104"/>
            <a:ext cx="3168352" cy="2260462"/>
          </a:xfrm>
          <a:prstGeom prst="rect">
            <a:avLst/>
          </a:prstGeom>
          <a:noFill/>
          <a:ln w="9525">
            <a:noFill/>
            <a:miter lim="800000"/>
            <a:headEnd/>
            <a:tailEnd/>
          </a:ln>
        </p:spPr>
      </p:pic>
      <p:sp>
        <p:nvSpPr>
          <p:cNvPr id="4" name="円形吹き出し 3"/>
          <p:cNvSpPr/>
          <p:nvPr/>
        </p:nvSpPr>
        <p:spPr>
          <a:xfrm>
            <a:off x="3059832" y="1268760"/>
            <a:ext cx="5328592" cy="1224136"/>
          </a:xfrm>
          <a:prstGeom prst="wedgeEllipseCallout">
            <a:avLst>
              <a:gd name="adj1" fmla="val -58930"/>
              <a:gd name="adj2" fmla="val -719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smtClean="0">
                <a:latin typeface="HG創英角ﾎﾟｯﾌﾟ体" pitchFamily="49" charset="-128"/>
                <a:ea typeface="HG創英角ﾎﾟｯﾌﾟ体" pitchFamily="49" charset="-128"/>
              </a:rPr>
              <a:t>終わりましたよ。たんは取り切れましたか。苦しくありませんか。</a:t>
            </a:r>
            <a:endParaRPr kumimoji="1" lang="ja-JP" altLang="en-US" sz="24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12776"/>
            <a:ext cx="8507288" cy="2362274"/>
          </a:xfrm>
        </p:spPr>
        <p:txBody>
          <a:bodyPr>
            <a:normAutofit fontScale="90000"/>
          </a:bodyPr>
          <a:lstStyle/>
          <a:p>
            <a:pPr algn="l"/>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実施㉗</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吸引物及び利用者の</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状態を観察</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実施㉘</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利用者の吸引前の状態と吸引後の状態変化を観察</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実施㉙</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吸引後に経鼻経管栄養</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チューブが口腔内に出て</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きていないことを観察　</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　</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pic>
        <p:nvPicPr>
          <p:cNvPr id="6147" name="Picture 3"/>
          <p:cNvPicPr>
            <a:picLocks noChangeAspect="1" noChangeArrowheads="1"/>
          </p:cNvPicPr>
          <p:nvPr/>
        </p:nvPicPr>
        <p:blipFill>
          <a:blip r:embed="rId2" cstate="print">
            <a:lum bright="10000"/>
          </a:blip>
          <a:srcRect/>
          <a:stretch>
            <a:fillRect/>
          </a:stretch>
        </p:blipFill>
        <p:spPr bwMode="auto">
          <a:xfrm>
            <a:off x="6065994" y="4077072"/>
            <a:ext cx="3078006" cy="2232248"/>
          </a:xfrm>
          <a:prstGeom prst="rect">
            <a:avLst/>
          </a:prstGeom>
          <a:noFill/>
          <a:ln w="9525">
            <a:noFill/>
            <a:miter lim="800000"/>
            <a:headEnd/>
            <a:tailEnd/>
          </a:ln>
        </p:spPr>
      </p:pic>
      <p:sp>
        <p:nvSpPr>
          <p:cNvPr id="4" name="円形吹き出し 3"/>
          <p:cNvSpPr/>
          <p:nvPr/>
        </p:nvSpPr>
        <p:spPr>
          <a:xfrm>
            <a:off x="5508104" y="188640"/>
            <a:ext cx="3635896" cy="2276872"/>
          </a:xfrm>
          <a:prstGeom prst="wedgeEllipseCallout">
            <a:avLst>
              <a:gd name="adj1" fmla="val -67219"/>
              <a:gd name="adj2" fmla="val 11100"/>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accent1">
                    <a:lumMod val="75000"/>
                  </a:schemeClr>
                </a:solidFill>
                <a:latin typeface="HG創英角ﾎﾟｯﾌﾟ体" pitchFamily="49" charset="-128"/>
                <a:ea typeface="HG創英角ﾎﾟｯﾌﾟ体" pitchFamily="49" charset="-128"/>
              </a:rPr>
              <a:t>鼻腔内の吸引では、口腔内に血液の流れ込みがないことを確認する</a:t>
            </a:r>
            <a:endParaRPr kumimoji="1" lang="ja-JP" altLang="en-US" sz="2400" dirty="0">
              <a:solidFill>
                <a:schemeClr val="accent1">
                  <a:lumMod val="75000"/>
                </a:schemeClr>
              </a:solidFill>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14202"/>
          </a:xfrm>
        </p:spPr>
        <p:txBody>
          <a:bodyPr>
            <a:noAutofit/>
          </a:bodyPr>
          <a:lstStyle/>
          <a:p>
            <a:pPr algn="l"/>
            <a:r>
              <a:rPr lang="ja-JP" altLang="en-US" dirty="0" smtClean="0">
                <a:latin typeface="HG創英角ﾎﾟｯﾌﾟ体" pitchFamily="49" charset="-128"/>
                <a:ea typeface="HG創英角ﾎﾟｯﾌﾟ体" pitchFamily="49" charset="-128"/>
              </a:rPr>
              <a:t>実施㉚</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手洗い</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pic>
        <p:nvPicPr>
          <p:cNvPr id="16387" name="Picture 3"/>
          <p:cNvPicPr>
            <a:picLocks noChangeAspect="1" noChangeArrowheads="1"/>
          </p:cNvPicPr>
          <p:nvPr/>
        </p:nvPicPr>
        <p:blipFill>
          <a:blip r:embed="rId2" cstate="print"/>
          <a:srcRect/>
          <a:stretch>
            <a:fillRect/>
          </a:stretch>
        </p:blipFill>
        <p:spPr bwMode="auto">
          <a:xfrm>
            <a:off x="1691680" y="1484784"/>
            <a:ext cx="6264696" cy="5088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20888"/>
            <a:ext cx="9144000" cy="2362274"/>
          </a:xfrm>
        </p:spPr>
        <p:txBody>
          <a:bodyPr>
            <a:normAutofit fontScale="90000"/>
          </a:bodyPr>
          <a:lstStyle/>
          <a:p>
            <a:pPr algn="l"/>
            <a:r>
              <a:rPr lang="ja-JP" altLang="en-US" sz="3600" dirty="0" smtClean="0">
                <a:latin typeface="HG創英角ﾎﾟｯﾌﾟ体" pitchFamily="49" charset="-128"/>
                <a:ea typeface="HG創英角ﾎﾟｯﾌﾟ体" pitchFamily="49" charset="-128"/>
              </a:rPr>
              <a:t>報告㉛</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吸引物及び利用者の状態を報告</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利用者の吸引前の状態と吸引後の状態変化を報告</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報告㉜</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吸引後に経鼻経管栄養チューブが口腔内に出てきていないことを報告</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報告㉝</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人工呼吸器が正常に作動していること、口鼻マスクまたは鼻マスクの装着感が通常どおりであることを報告</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smtClean="0">
                <a:latin typeface="HG創英角ﾎﾟｯﾌﾟ体" pitchFamily="49" charset="-128"/>
                <a:ea typeface="HG創英角ﾎﾟｯﾌﾟ体" pitchFamily="49" charset="-128"/>
              </a:rPr>
              <a:t>報告㉞</a:t>
            </a:r>
            <a:r>
              <a:rPr lang="en-US" altLang="ja-JP" sz="3600" dirty="0" smtClean="0">
                <a:latin typeface="HG創英角ﾎﾟｯﾌﾟ体" pitchFamily="49" charset="-128"/>
                <a:ea typeface="HG創英角ﾎﾟｯﾌﾟ体" pitchFamily="49" charset="-128"/>
              </a:rPr>
              <a:t/>
            </a:r>
            <a:br>
              <a:rPr lang="en-US" altLang="ja-JP" sz="3600" dirty="0" smtClean="0">
                <a:latin typeface="HG創英角ﾎﾟｯﾌﾟ体" pitchFamily="49" charset="-128"/>
                <a:ea typeface="HG創英角ﾎﾟｯﾌﾟ体" pitchFamily="49" charset="-128"/>
              </a:rPr>
            </a:br>
            <a:r>
              <a:rPr lang="ja-JP" altLang="en-US" sz="3600" dirty="0">
                <a:latin typeface="HG創英角ﾎﾟｯﾌﾟ体" pitchFamily="49" charset="-128"/>
                <a:ea typeface="HG創英角ﾎﾟｯﾌﾟ体" pitchFamily="49" charset="-128"/>
              </a:rPr>
              <a:t>ヒヤリハット・</a:t>
            </a:r>
            <a:r>
              <a:rPr lang="ja-JP" altLang="en-US" sz="3600" dirty="0" smtClean="0">
                <a:latin typeface="HG創英角ﾎﾟｯﾌﾟ体" pitchFamily="49" charset="-128"/>
                <a:ea typeface="HG創英角ﾎﾟｯﾌﾟ体" pitchFamily="49" charset="-128"/>
              </a:rPr>
              <a:t>アクシデントの報告</a:t>
            </a:r>
            <a:r>
              <a:rPr lang="ja-JP" altLang="en-US" dirty="0">
                <a:latin typeface="HG創英角ﾎﾟｯﾌﾟ体" pitchFamily="49" charset="-128"/>
                <a:ea typeface="HG創英角ﾎﾟｯﾌﾟ体" pitchFamily="49" charset="-128"/>
              </a:rPr>
              <a:t>　</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988840"/>
            <a:ext cx="8229600" cy="1714202"/>
          </a:xfrm>
        </p:spPr>
        <p:txBody>
          <a:bodyPr>
            <a:noAutofit/>
          </a:bodyPr>
          <a:lstStyle/>
          <a:p>
            <a:pPr algn="l"/>
            <a:r>
              <a:rPr lang="ja-JP" altLang="en-US" dirty="0" smtClean="0">
                <a:latin typeface="HG創英角ﾎﾟｯﾌﾟ体" pitchFamily="49" charset="-128"/>
                <a:ea typeface="HG創英角ﾎﾟｯﾌﾟ体" pitchFamily="49" charset="-128"/>
              </a:rPr>
              <a:t>片づけ</a:t>
            </a:r>
            <a:r>
              <a:rPr lang="ja-JP" altLang="en-US" dirty="0">
                <a:latin typeface="HG創英角ﾎﾟｯﾌﾟ体" pitchFamily="49" charset="-128"/>
                <a:ea typeface="HG創英角ﾎﾟｯﾌﾟ体" pitchFamily="49" charset="-128"/>
              </a:rPr>
              <a:t>㉟</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排液</a:t>
            </a:r>
            <a:r>
              <a:rPr lang="ja-JP" altLang="en-US" dirty="0" smtClean="0">
                <a:latin typeface="HG創英角ﾎﾟｯﾌﾟ体" pitchFamily="49" charset="-128"/>
                <a:ea typeface="HG創英角ﾎﾟｯﾌﾟ体" pitchFamily="49" charset="-128"/>
              </a:rPr>
              <a:t>びんの排液量が</a:t>
            </a:r>
            <a:r>
              <a:rPr lang="en-US" altLang="ja-JP" dirty="0" smtClean="0">
                <a:latin typeface="HG創英角ﾎﾟｯﾌﾟ体" pitchFamily="49" charset="-128"/>
                <a:ea typeface="HG創英角ﾎﾟｯﾌﾟ体" pitchFamily="49" charset="-128"/>
              </a:rPr>
              <a:t>70</a:t>
            </a:r>
            <a:r>
              <a:rPr lang="ja-JP" altLang="en-US" dirty="0" smtClean="0">
                <a:latin typeface="HG創英角ﾎﾟｯﾌﾟ体" pitchFamily="49" charset="-128"/>
                <a:ea typeface="HG創英角ﾎﾟｯﾌﾟ体" pitchFamily="49" charset="-128"/>
              </a:rPr>
              <a:t>～</a:t>
            </a:r>
            <a:r>
              <a:rPr lang="en-US" altLang="ja-JP" dirty="0" smtClean="0">
                <a:latin typeface="HG創英角ﾎﾟｯﾌﾟ体" pitchFamily="49" charset="-128"/>
                <a:ea typeface="HG創英角ﾎﾟｯﾌﾟ体" pitchFamily="49" charset="-128"/>
              </a:rPr>
              <a:t>80</a:t>
            </a:r>
            <a:r>
              <a:rPr lang="ja-JP" altLang="en-US" dirty="0" smtClean="0">
                <a:latin typeface="HG創英角ﾎﾟｯﾌﾟ体" pitchFamily="49" charset="-128"/>
                <a:ea typeface="HG創英角ﾎﾟｯﾌﾟ体" pitchFamily="49" charset="-128"/>
              </a:rPr>
              <a:t>％になる前に捨てる</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片づけ㊱</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使用物品</a:t>
            </a:r>
            <a:r>
              <a:rPr lang="ja-JP" altLang="en-US" dirty="0" smtClean="0">
                <a:latin typeface="HG創英角ﾎﾟｯﾌﾟ体" pitchFamily="49" charset="-128"/>
                <a:ea typeface="HG創英角ﾎﾟｯﾌﾟ体" pitchFamily="49" charset="-128"/>
              </a:rPr>
              <a:t>を速やかに片づけまたは交換する</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sp>
        <p:nvSpPr>
          <p:cNvPr id="3" name="正方形/長方形 2"/>
          <p:cNvSpPr/>
          <p:nvPr/>
        </p:nvSpPr>
        <p:spPr>
          <a:xfrm>
            <a:off x="467544" y="4653136"/>
            <a:ext cx="6912768" cy="1446550"/>
          </a:xfrm>
          <a:prstGeom prst="rect">
            <a:avLst/>
          </a:prstGeom>
        </p:spPr>
        <p:txBody>
          <a:bodyPr wrap="square">
            <a:spAutoFit/>
          </a:bodyPr>
          <a:lstStyle/>
          <a:p>
            <a:r>
              <a:rPr lang="ja-JP" altLang="en-US" sz="4400" dirty="0" smtClean="0">
                <a:latin typeface="HG創英角ﾎﾟｯﾌﾟ体" pitchFamily="49" charset="-128"/>
                <a:ea typeface="HG創英角ﾎﾟｯﾌﾟ体" pitchFamily="49" charset="-128"/>
              </a:rPr>
              <a:t>記録㊲</a:t>
            </a:r>
            <a:r>
              <a:rPr lang="en-US" altLang="ja-JP" sz="4400" dirty="0" smtClean="0">
                <a:latin typeface="HG創英角ﾎﾟｯﾌﾟ体" pitchFamily="49" charset="-128"/>
                <a:ea typeface="HG創英角ﾎﾟｯﾌﾟ体" pitchFamily="49" charset="-128"/>
              </a:rPr>
              <a:t/>
            </a:r>
            <a:br>
              <a:rPr lang="en-US" altLang="ja-JP" sz="4400" dirty="0" smtClean="0">
                <a:latin typeface="HG創英角ﾎﾟｯﾌﾟ体" pitchFamily="49" charset="-128"/>
                <a:ea typeface="HG創英角ﾎﾟｯﾌﾟ体" pitchFamily="49" charset="-128"/>
              </a:rPr>
            </a:br>
            <a:r>
              <a:rPr lang="ja-JP" altLang="en-US" sz="4400" dirty="0" smtClean="0">
                <a:latin typeface="HG創英角ﾎﾟｯﾌﾟ体" pitchFamily="49" charset="-128"/>
                <a:ea typeface="HG創英角ﾎﾟｯﾌﾟ体" pitchFamily="49" charset="-128"/>
              </a:rPr>
              <a:t>実施記録を記載する</a:t>
            </a:r>
            <a:endParaRPr lang="ja-JP" alt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64704"/>
            <a:ext cx="8229600" cy="1714202"/>
          </a:xfrm>
        </p:spPr>
        <p:txBody>
          <a:bodyPr>
            <a:noAutofit/>
          </a:bodyPr>
          <a:lstStyle/>
          <a:p>
            <a:pPr algn="l"/>
            <a:r>
              <a:rPr lang="ja-JP" altLang="en-US" dirty="0" smtClean="0">
                <a:latin typeface="HG創英角ﾎﾟｯﾌﾟ体" pitchFamily="49" charset="-128"/>
                <a:ea typeface="HG創英角ﾎﾟｯﾌﾟ体" pitchFamily="49" charset="-128"/>
              </a:rPr>
              <a:t>準備①</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医師の指示書の確認</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kumimoji="1" lang="ja-JP" altLang="en-US" dirty="0" smtClean="0">
                <a:latin typeface="HG創英角ﾎﾟｯﾌﾟ体" pitchFamily="49" charset="-128"/>
                <a:ea typeface="HG創英角ﾎﾟｯﾌﾟ体" pitchFamily="49" charset="-128"/>
              </a:rPr>
              <a:t>準備②</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手洗い</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pic>
        <p:nvPicPr>
          <p:cNvPr id="2050" name="Picture 2"/>
          <p:cNvPicPr>
            <a:picLocks noChangeAspect="1" noChangeArrowheads="1"/>
          </p:cNvPicPr>
          <p:nvPr/>
        </p:nvPicPr>
        <p:blipFill>
          <a:blip r:embed="rId2" cstate="print"/>
          <a:srcRect/>
          <a:stretch>
            <a:fillRect/>
          </a:stretch>
        </p:blipFill>
        <p:spPr bwMode="auto">
          <a:xfrm>
            <a:off x="1979712" y="2564904"/>
            <a:ext cx="6188206"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2434282"/>
          </a:xfrm>
        </p:spPr>
        <p:txBody>
          <a:bodyPr>
            <a:normAutofit/>
          </a:bodyPr>
          <a:lstStyle/>
          <a:p>
            <a:pPr algn="l"/>
            <a:r>
              <a:rPr kumimoji="1" lang="ja-JP" altLang="en-US" dirty="0" smtClean="0">
                <a:latin typeface="HG創英角ﾎﾟｯﾌﾟ体" pitchFamily="49" charset="-128"/>
                <a:ea typeface="HG創英角ﾎﾟｯﾌﾟ体" pitchFamily="49" charset="-128"/>
              </a:rPr>
              <a:t>準備③</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必要物品・吸引器の用意</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sp>
        <p:nvSpPr>
          <p:cNvPr id="3" name="フローチャート: 処理 2"/>
          <p:cNvSpPr/>
          <p:nvPr/>
        </p:nvSpPr>
        <p:spPr>
          <a:xfrm>
            <a:off x="683568" y="1700808"/>
            <a:ext cx="3096344" cy="720080"/>
          </a:xfrm>
          <a:prstGeom prst="flowChartProcess">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吸引びんに水道水を入れる</a:t>
            </a:r>
            <a:endParaRPr kumimoji="1" lang="ja-JP" altLang="en-US" b="1" dirty="0">
              <a:solidFill>
                <a:schemeClr val="tx1"/>
              </a:solidFill>
            </a:endParaRPr>
          </a:p>
        </p:txBody>
      </p:sp>
      <p:sp>
        <p:nvSpPr>
          <p:cNvPr id="4" name="フローチャート: 処理 3"/>
          <p:cNvSpPr/>
          <p:nvPr/>
        </p:nvSpPr>
        <p:spPr>
          <a:xfrm>
            <a:off x="5508104" y="1772816"/>
            <a:ext cx="2520280" cy="720080"/>
          </a:xfrm>
          <a:prstGeom prst="flowChartProcess">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吸引器の作動点検</a:t>
            </a:r>
            <a:endParaRPr kumimoji="1" lang="ja-JP" altLang="en-US" b="1"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5292080" y="2636912"/>
            <a:ext cx="3456384" cy="3838909"/>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323528" y="2636912"/>
            <a:ext cx="4464496" cy="3846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434282"/>
          </a:xfrm>
        </p:spPr>
        <p:txBody>
          <a:bodyPr>
            <a:normAutofit/>
          </a:bodyPr>
          <a:lstStyle/>
          <a:p>
            <a:pPr algn="l"/>
            <a:r>
              <a:rPr kumimoji="1" lang="ja-JP" altLang="en-US" dirty="0" smtClean="0">
                <a:latin typeface="HG創英角ﾎﾟｯﾌﾟ体" pitchFamily="49" charset="-128"/>
                <a:ea typeface="HG創英角ﾎﾟｯﾌﾟ体" pitchFamily="49" charset="-128"/>
              </a:rPr>
              <a:t>準備③</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必要物品・吸引器の用意</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sp>
        <p:nvSpPr>
          <p:cNvPr id="5" name="フローチャート: 処理 4"/>
          <p:cNvSpPr/>
          <p:nvPr/>
        </p:nvSpPr>
        <p:spPr>
          <a:xfrm>
            <a:off x="755576" y="2132856"/>
            <a:ext cx="2664296" cy="720080"/>
          </a:xfrm>
          <a:prstGeom prst="flowChartProcess">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吸引圧の</a:t>
            </a:r>
            <a:r>
              <a:rPr kumimoji="1" lang="ja-JP" altLang="en-US" b="1" dirty="0" smtClean="0">
                <a:solidFill>
                  <a:schemeClr val="tx1"/>
                </a:solidFill>
              </a:rPr>
              <a:t>設定</a:t>
            </a:r>
            <a:endParaRPr kumimoji="1" lang="ja-JP" altLang="en-US" b="1" dirty="0">
              <a:solidFill>
                <a:schemeClr val="tx1"/>
              </a:solidFill>
            </a:endParaRPr>
          </a:p>
        </p:txBody>
      </p:sp>
      <p:pic>
        <p:nvPicPr>
          <p:cNvPr id="4101" name="Picture 5"/>
          <p:cNvPicPr>
            <a:picLocks noChangeAspect="1" noChangeArrowheads="1"/>
          </p:cNvPicPr>
          <p:nvPr/>
        </p:nvPicPr>
        <p:blipFill>
          <a:blip r:embed="rId2" cstate="print"/>
          <a:srcRect/>
          <a:stretch>
            <a:fillRect/>
          </a:stretch>
        </p:blipFill>
        <p:spPr bwMode="auto">
          <a:xfrm>
            <a:off x="3851920" y="2348880"/>
            <a:ext cx="4536504" cy="4170046"/>
          </a:xfrm>
          <a:prstGeom prst="rect">
            <a:avLst/>
          </a:prstGeom>
          <a:noFill/>
          <a:ln w="9525">
            <a:noFill/>
            <a:miter lim="800000"/>
            <a:headEnd/>
            <a:tailEnd/>
          </a:ln>
        </p:spPr>
      </p:pic>
      <p:sp>
        <p:nvSpPr>
          <p:cNvPr id="6" name="円形吹き出し 5"/>
          <p:cNvSpPr/>
          <p:nvPr/>
        </p:nvSpPr>
        <p:spPr>
          <a:xfrm>
            <a:off x="827584" y="3717032"/>
            <a:ext cx="3240360" cy="1656184"/>
          </a:xfrm>
          <a:prstGeom prst="wedgeEllipseCallout">
            <a:avLst>
              <a:gd name="adj1" fmla="val 48241"/>
              <a:gd name="adj2" fmla="val -52648"/>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2">
                    <a:lumMod val="50000"/>
                  </a:schemeClr>
                </a:solidFill>
                <a:latin typeface="HG創英角ﾎﾟｯﾌﾟ体" pitchFamily="49" charset="-128"/>
                <a:ea typeface="HG創英角ﾎﾟｯﾌﾟ体" pitchFamily="49" charset="-128"/>
              </a:rPr>
              <a:t>親指</a:t>
            </a:r>
            <a:r>
              <a:rPr lang="ja-JP" altLang="en-US" sz="2400" dirty="0" smtClean="0">
                <a:solidFill>
                  <a:schemeClr val="tx2">
                    <a:lumMod val="50000"/>
                  </a:schemeClr>
                </a:solidFill>
                <a:latin typeface="HG創英角ﾎﾟｯﾌﾟ体" pitchFamily="49" charset="-128"/>
                <a:ea typeface="HG創英角ﾎﾟｯﾌﾟ体" pitchFamily="49" charset="-128"/>
              </a:rPr>
              <a:t>でふたをして、圧を調整する</a:t>
            </a:r>
            <a:endParaRPr kumimoji="1" lang="ja-JP" altLang="en-US" sz="2400" dirty="0">
              <a:solidFill>
                <a:schemeClr val="tx2">
                  <a:lumMod val="50000"/>
                </a:schemeClr>
              </a:solidFill>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3154362"/>
          </a:xfrm>
        </p:spPr>
        <p:txBody>
          <a:bodyPr>
            <a:normAutofit fontScale="90000"/>
          </a:bodyPr>
          <a:lstStyle/>
          <a:p>
            <a:pPr algn="l"/>
            <a:r>
              <a:rPr kumimoji="1" lang="ja-JP" altLang="en-US" dirty="0" smtClean="0">
                <a:latin typeface="HG創英角ﾎﾟｯﾌﾟ体" pitchFamily="49" charset="-128"/>
                <a:ea typeface="HG創英角ﾎﾟｯﾌﾟ体" pitchFamily="49" charset="-128"/>
              </a:rPr>
              <a:t>準備④</a:t>
            </a:r>
            <a:r>
              <a:rPr lang="en-US" altLang="ja-JP" dirty="0">
                <a:latin typeface="HG創英角ﾎﾟｯﾌﾟ体" pitchFamily="49" charset="-128"/>
                <a:ea typeface="HG創英角ﾎﾟｯﾌﾟ体" pitchFamily="49" charset="-128"/>
              </a:rPr>
              <a:t/>
            </a:r>
            <a:br>
              <a:rPr lang="en-US" altLang="ja-JP" dirty="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必要</a:t>
            </a:r>
            <a:r>
              <a:rPr lang="ja-JP" altLang="en-US" dirty="0" smtClean="0">
                <a:latin typeface="HG創英角ﾎﾟｯﾌﾟ体" pitchFamily="49" charset="-128"/>
                <a:ea typeface="HG創英角ﾎﾟｯﾌﾟ体" pitchFamily="49" charset="-128"/>
              </a:rPr>
              <a:t>物品を利用者のもとへ運ぶ</a:t>
            </a:r>
            <a:r>
              <a:rPr lang="en-US" altLang="ja-JP" dirty="0">
                <a:latin typeface="HG創英角ﾎﾟｯﾌﾟ体" pitchFamily="49" charset="-128"/>
                <a:ea typeface="HG創英角ﾎﾟｯﾌﾟ体" pitchFamily="49" charset="-128"/>
              </a:rPr>
              <a:t/>
            </a:r>
            <a:br>
              <a:rPr lang="en-US" altLang="ja-JP" dirty="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準備⑤</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利用者に吸引の説明をする</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pic>
        <p:nvPicPr>
          <p:cNvPr id="1027" name="Picture 3"/>
          <p:cNvPicPr>
            <a:picLocks noChangeAspect="1" noChangeArrowheads="1"/>
          </p:cNvPicPr>
          <p:nvPr/>
        </p:nvPicPr>
        <p:blipFill>
          <a:blip r:embed="rId2" cstate="print"/>
          <a:srcRect/>
          <a:stretch>
            <a:fillRect/>
          </a:stretch>
        </p:blipFill>
        <p:spPr bwMode="auto">
          <a:xfrm>
            <a:off x="2267744" y="2564903"/>
            <a:ext cx="4104456" cy="4197107"/>
          </a:xfrm>
          <a:prstGeom prst="rect">
            <a:avLst/>
          </a:prstGeom>
          <a:noFill/>
          <a:ln w="9525">
            <a:noFill/>
            <a:miter lim="800000"/>
            <a:headEnd/>
            <a:tailEnd/>
          </a:ln>
        </p:spPr>
      </p:pic>
      <p:sp>
        <p:nvSpPr>
          <p:cNvPr id="4" name="円形吹き出し 3"/>
          <p:cNvSpPr/>
          <p:nvPr/>
        </p:nvSpPr>
        <p:spPr>
          <a:xfrm>
            <a:off x="5724128" y="2420888"/>
            <a:ext cx="3240360" cy="2088232"/>
          </a:xfrm>
          <a:prstGeom prst="wedgeEllipseCallout">
            <a:avLst>
              <a:gd name="adj1" fmla="val -47367"/>
              <a:gd name="adj2" fmla="val 4473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創英角ﾎﾟｯﾌﾟ体" pitchFamily="49" charset="-128"/>
                <a:ea typeface="HG創英角ﾎﾟｯﾌﾟ体" pitchFamily="49" charset="-128"/>
              </a:rPr>
              <a:t>今</a:t>
            </a:r>
            <a:r>
              <a:rPr lang="ja-JP" altLang="en-US" sz="2400" dirty="0" smtClean="0">
                <a:latin typeface="HG創英角ﾎﾟｯﾌﾟ体" pitchFamily="49" charset="-128"/>
                <a:ea typeface="HG創英角ﾎﾟｯﾌﾟ体" pitchFamily="49" charset="-128"/>
              </a:rPr>
              <a:t>から、痰を吸って、呼吸を楽にしませんか。</a:t>
            </a:r>
            <a:endParaRPr kumimoji="1" lang="ja-JP" altLang="en-US" sz="24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507288" cy="5386610"/>
          </a:xfrm>
        </p:spPr>
        <p:txBody>
          <a:bodyPr>
            <a:normAutofit fontScale="90000"/>
          </a:bodyPr>
          <a:lstStyle/>
          <a:p>
            <a:pPr algn="l"/>
            <a:r>
              <a:rPr lang="ja-JP" altLang="en-US" dirty="0" smtClean="0">
                <a:latin typeface="HG創英角ﾎﾟｯﾌﾟ体" pitchFamily="49" charset="-128"/>
                <a:ea typeface="HG創英角ﾎﾟｯﾌﾟ体" pitchFamily="49" charset="-128"/>
              </a:rPr>
              <a:t>実施⑥</a:t>
            </a:r>
            <a:r>
              <a:rPr lang="en-US" altLang="ja-JP" dirty="0">
                <a:latin typeface="HG創英角ﾎﾟｯﾌﾟ体" pitchFamily="49" charset="-128"/>
                <a:ea typeface="HG創英角ﾎﾟｯﾌﾟ体" pitchFamily="49" charset="-128"/>
              </a:rPr>
              <a:t/>
            </a:r>
            <a:br>
              <a:rPr lang="en-US" altLang="ja-JP" dirty="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の環境・利用者</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の姿勢を整える</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en-US" altLang="ja-JP" dirty="0">
                <a:latin typeface="HG創英角ﾎﾟｯﾌﾟ体" pitchFamily="49" charset="-128"/>
                <a:ea typeface="HG創英角ﾎﾟｯﾌﾟ体" pitchFamily="49" charset="-128"/>
              </a:rPr>
              <a:t/>
            </a:r>
            <a:br>
              <a:rPr lang="en-US" altLang="ja-JP" dirty="0">
                <a:latin typeface="HG創英角ﾎﾟｯﾌﾟ体" pitchFamily="49" charset="-128"/>
                <a:ea typeface="HG創英角ﾎﾟｯﾌﾟ体" pitchFamily="49" charset="-128"/>
              </a:rPr>
            </a:b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実施⑦</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口腔内・鼻腔内の</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観察</a:t>
            </a:r>
            <a:r>
              <a:rPr kumimoji="1" lang="en-US" altLang="ja-JP" dirty="0" smtClean="0">
                <a:latin typeface="HG創英角ﾎﾟｯﾌﾟ体" pitchFamily="49" charset="-128"/>
                <a:ea typeface="HG創英角ﾎﾟｯﾌﾟ体" pitchFamily="49" charset="-128"/>
              </a:rPr>
              <a:t/>
            </a:r>
            <a:br>
              <a:rPr kumimoji="1" lang="en-US" altLang="ja-JP" dirty="0" smtClean="0">
                <a:latin typeface="HG創英角ﾎﾟｯﾌﾟ体" pitchFamily="49" charset="-128"/>
                <a:ea typeface="HG創英角ﾎﾟｯﾌﾟ体" pitchFamily="49" charset="-128"/>
              </a:rPr>
            </a:br>
            <a:endParaRPr kumimoji="1" lang="ja-JP" altLang="en-US" dirty="0">
              <a:latin typeface="HG創英角ﾎﾟｯﾌﾟ体" pitchFamily="49" charset="-128"/>
              <a:ea typeface="HG創英角ﾎﾟｯﾌﾟ体" pitchFamily="49" charset="-128"/>
            </a:endParaRPr>
          </a:p>
        </p:txBody>
      </p:sp>
      <p:pic>
        <p:nvPicPr>
          <p:cNvPr id="2051" name="Picture 3"/>
          <p:cNvPicPr>
            <a:picLocks noChangeAspect="1" noChangeArrowheads="1"/>
          </p:cNvPicPr>
          <p:nvPr/>
        </p:nvPicPr>
        <p:blipFill>
          <a:blip r:embed="rId2" cstate="print"/>
          <a:srcRect/>
          <a:stretch>
            <a:fillRect/>
          </a:stretch>
        </p:blipFill>
        <p:spPr bwMode="auto">
          <a:xfrm>
            <a:off x="5004048" y="188639"/>
            <a:ext cx="3384376" cy="3551259"/>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5004048" y="3678952"/>
            <a:ext cx="3384376" cy="3179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実施⑧</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smtClean="0">
                <a:latin typeface="HG創英角ﾎﾟｯﾌﾟ体" pitchFamily="49" charset="-128"/>
                <a:ea typeface="HG創英角ﾎﾟｯﾌﾟ体" pitchFamily="49" charset="-128"/>
              </a:rPr>
              <a:t>清潔な手袋を両手につける</a:t>
            </a:r>
            <a:endParaRPr kumimoji="1" lang="ja-JP" altLang="en-US" dirty="0">
              <a:latin typeface="HG創英角ﾎﾟｯﾌﾟ体" pitchFamily="49" charset="-128"/>
              <a:ea typeface="HG創英角ﾎﾟｯﾌﾟ体" pitchFamily="49" charset="-128"/>
            </a:endParaRPr>
          </a:p>
        </p:txBody>
      </p:sp>
      <p:pic>
        <p:nvPicPr>
          <p:cNvPr id="4" name="Picture 3"/>
          <p:cNvPicPr>
            <a:picLocks noChangeAspect="1" noChangeArrowheads="1"/>
          </p:cNvPicPr>
          <p:nvPr/>
        </p:nvPicPr>
        <p:blipFill>
          <a:blip r:embed="rId2" cstate="print"/>
          <a:srcRect/>
          <a:stretch>
            <a:fillRect/>
          </a:stretch>
        </p:blipFill>
        <p:spPr bwMode="auto">
          <a:xfrm>
            <a:off x="2339752" y="1988840"/>
            <a:ext cx="4608512" cy="4490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71400"/>
            <a:ext cx="8507288" cy="2362274"/>
          </a:xfrm>
        </p:spPr>
        <p:txBody>
          <a:bodyPr>
            <a:normAutofit/>
          </a:bodyPr>
          <a:lstStyle/>
          <a:p>
            <a:pPr algn="l"/>
            <a:r>
              <a:rPr lang="ja-JP" altLang="en-US" dirty="0" smtClean="0">
                <a:latin typeface="HG創英角ﾎﾟｯﾌﾟ体" pitchFamily="49" charset="-128"/>
                <a:ea typeface="HG創英角ﾎﾟｯﾌﾟ体" pitchFamily="49" charset="-128"/>
              </a:rPr>
              <a:t>実施⑨</a:t>
            </a:r>
            <a:r>
              <a:rPr lang="en-US" altLang="ja-JP" dirty="0" smtClean="0">
                <a:latin typeface="HG創英角ﾎﾟｯﾌﾟ体" pitchFamily="49" charset="-128"/>
                <a:ea typeface="HG創英角ﾎﾟｯﾌﾟ体" pitchFamily="49" charset="-128"/>
              </a:rPr>
              <a:t/>
            </a:r>
            <a:br>
              <a:rPr lang="en-US" altLang="ja-JP" dirty="0" smtClean="0">
                <a:latin typeface="HG創英角ﾎﾟｯﾌﾟ体" pitchFamily="49" charset="-128"/>
                <a:ea typeface="HG創英角ﾎﾟｯﾌﾟ体" pitchFamily="49" charset="-128"/>
              </a:rPr>
            </a:br>
            <a:r>
              <a:rPr lang="ja-JP" altLang="en-US" dirty="0">
                <a:latin typeface="HG創英角ﾎﾟｯﾌﾟ体" pitchFamily="49" charset="-128"/>
                <a:ea typeface="HG創英角ﾎﾟｯﾌﾟ体" pitchFamily="49" charset="-128"/>
              </a:rPr>
              <a:t>吸引</a:t>
            </a:r>
            <a:r>
              <a:rPr lang="ja-JP" altLang="en-US" dirty="0" smtClean="0">
                <a:latin typeface="HG創英角ﾎﾟｯﾌﾟ体" pitchFamily="49" charset="-128"/>
                <a:ea typeface="HG創英角ﾎﾟｯﾌﾟ体" pitchFamily="49" charset="-128"/>
              </a:rPr>
              <a:t>チューブを清潔に取り出す</a:t>
            </a:r>
            <a:endParaRPr kumimoji="1" lang="ja-JP" altLang="en-US" dirty="0">
              <a:latin typeface="HG創英角ﾎﾟｯﾌﾟ体" pitchFamily="49" charset="-128"/>
              <a:ea typeface="HG創英角ﾎﾟｯﾌﾟ体" pitchFamily="49" charset="-128"/>
            </a:endParaRPr>
          </a:p>
        </p:txBody>
      </p:sp>
      <p:pic>
        <p:nvPicPr>
          <p:cNvPr id="8194" name="Picture 2"/>
          <p:cNvPicPr>
            <a:picLocks noChangeAspect="1" noChangeArrowheads="1"/>
          </p:cNvPicPr>
          <p:nvPr/>
        </p:nvPicPr>
        <p:blipFill>
          <a:blip r:embed="rId2" cstate="print"/>
          <a:srcRect/>
          <a:stretch>
            <a:fillRect/>
          </a:stretch>
        </p:blipFill>
        <p:spPr bwMode="auto">
          <a:xfrm>
            <a:off x="323528" y="1988839"/>
            <a:ext cx="4752528" cy="403620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327742" y="2132855"/>
            <a:ext cx="3276706" cy="2616381"/>
          </a:xfrm>
          <a:prstGeom prst="rect">
            <a:avLst/>
          </a:prstGeom>
          <a:noFill/>
          <a:ln w="9525">
            <a:noFill/>
            <a:miter lim="800000"/>
            <a:headEnd/>
            <a:tailEnd/>
          </a:ln>
        </p:spPr>
      </p:pic>
      <p:sp>
        <p:nvSpPr>
          <p:cNvPr id="5" name="角丸四角形吹き出し 4"/>
          <p:cNvSpPr/>
          <p:nvPr/>
        </p:nvSpPr>
        <p:spPr>
          <a:xfrm>
            <a:off x="6660232" y="4365104"/>
            <a:ext cx="2016224" cy="2304256"/>
          </a:xfrm>
          <a:prstGeom prst="wedgeRoundRectCallout">
            <a:avLst>
              <a:gd name="adj1" fmla="val -24894"/>
              <a:gd name="adj2" fmla="val -99233"/>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創英角ﾎﾟｯﾌﾟ体" pitchFamily="49" charset="-128"/>
                <a:ea typeface="HG創英角ﾎﾟｯﾌﾟ体" pitchFamily="49" charset="-128"/>
              </a:rPr>
              <a:t>チューブを輪にして、周囲に触れないようにする</a:t>
            </a:r>
            <a:endParaRPr kumimoji="1" lang="ja-JP" altLang="en-US" sz="2400" dirty="0">
              <a:latin typeface="HG創英角ﾎﾟｯﾌﾟ体" pitchFamily="49" charset="-128"/>
              <a:ea typeface="HG創英角ﾎﾟｯﾌﾟ体" pitchFamily="49" charset="-128"/>
            </a:endParaRPr>
          </a:p>
        </p:txBody>
      </p:sp>
      <p:pic>
        <p:nvPicPr>
          <p:cNvPr id="8196" name="Picture 4"/>
          <p:cNvPicPr>
            <a:picLocks noChangeAspect="1" noChangeArrowheads="1"/>
          </p:cNvPicPr>
          <p:nvPr/>
        </p:nvPicPr>
        <p:blipFill>
          <a:blip r:embed="rId4" cstate="print"/>
          <a:srcRect/>
          <a:stretch>
            <a:fillRect/>
          </a:stretch>
        </p:blipFill>
        <p:spPr bwMode="auto">
          <a:xfrm>
            <a:off x="3707904" y="4293096"/>
            <a:ext cx="2266950"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296</Words>
  <Application>Microsoft Office PowerPoint</Application>
  <PresentationFormat>画面に合わせる (4:3)</PresentationFormat>
  <Paragraphs>62</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口腔・鼻腔内吸引 (非侵襲的人工呼吸）</vt:lpstr>
      <vt:lpstr>　必要物品の準備</vt:lpstr>
      <vt:lpstr>準備① 医師の指示書の確認 準備② 手洗い </vt:lpstr>
      <vt:lpstr>準備③ 必要物品・吸引器の用意 </vt:lpstr>
      <vt:lpstr>準備③ 必要物品・吸引器の用意 </vt:lpstr>
      <vt:lpstr>準備④ 必要物品を利用者のもとへ運ぶ 準備⑤ 利用者に吸引の説明をする </vt:lpstr>
      <vt:lpstr>実施⑥ 吸引の環境・利用者 の姿勢を整える   実施⑦ 口腔内・鼻腔内の 観察 </vt:lpstr>
      <vt:lpstr>実施⑧ 清潔な手袋を両手につける</vt:lpstr>
      <vt:lpstr>実施⑨ 吸引チューブを清潔に取り出す</vt:lpstr>
      <vt:lpstr>実施⑩ 吸引チューブを清潔に連結管で接続する</vt:lpstr>
      <vt:lpstr>実施⑪ 吸引チューブについている消毒剤を清浄綿（ｱﾙｺｰﾙ綿）で拭く</vt:lpstr>
      <vt:lpstr>実施⑫ 吸引器の電源を入れ、水を吸引し、吸引圧を確認する</vt:lpstr>
      <vt:lpstr>実施⑬ 吸引チューブの先端の水をよく切る</vt:lpstr>
      <vt:lpstr>実施⑭ 利用者に声かけをする</vt:lpstr>
      <vt:lpstr>実施⑮ 口鼻マスク・ または鼻マスク をはずす</vt:lpstr>
      <vt:lpstr>実施⑯ 吸引圧をかけずに適切な深さまで挿入する</vt:lpstr>
      <vt:lpstr>実施⑰ 適切な吸引圧で貯留物を吸引</vt:lpstr>
      <vt:lpstr>実施⑱ 吸引チューブを静かに抜く</vt:lpstr>
      <vt:lpstr>実施⑲ 口鼻マスク・または鼻マスクを適切に戻す</vt:lpstr>
      <vt:lpstr>実施⑳ 吸引チューブの外側を清浄綿 （ｱﾙｺｰﾙ綿)で拭く</vt:lpstr>
      <vt:lpstr>実施㉑ 洗浄水を吸引し、チューブ内側の汚れを吸引する</vt:lpstr>
      <vt:lpstr>チューブを保管するときは洗浄水の後、消毒剤入り保存液を吸引する</vt:lpstr>
      <vt:lpstr>実施㉒ 吸引器の電源を切る 実施㉓ 吸引チューブを連結管からはずし保管容器に入れる</vt:lpstr>
      <vt:lpstr>実施㉔ 手袋をはずす、またはセッシを 所定の場所に戻す</vt:lpstr>
      <vt:lpstr>     実施㉕ 利用者への吸引終了の声かけ・姿勢の整え 実施㉖ 人工呼吸器が正常に作動していること、口鼻マスクまたは鼻マスクの装着感が通常どおりであることを確認  </vt:lpstr>
      <vt:lpstr>    実施㉗ 吸引物及び利用者の 状態を観察 実施㉘ 利用者の吸引前の状態と吸引後の状態変化を観察 実施㉙ 吸引後に経鼻経管栄養 チューブが口腔内に出て きていないことを観察　 　 </vt:lpstr>
      <vt:lpstr>実施㉚ 手洗い </vt:lpstr>
      <vt:lpstr>報告㉛ 吸引物及び利用者の状態を報告 利用者の吸引前の状態と吸引後の状態変化を報告 報告㉜ 吸引後に経鼻経管栄養チューブが口腔内に出てきていないことを報告 報告㉝ 人工呼吸器が正常に作動していること、口鼻マスクまたは鼻マスクの装着感が通常どおりであることを報告 報告㉞ ヒヤリハット・アクシデントの報告　 </vt:lpstr>
      <vt:lpstr>片づけ㉟ 排液びんの排液量が70～80％になる前に捨てる 片づけ㊱ 使用物品を速やかに片づけまたは交換する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fsladmin</dc:creator>
  <cp:lastModifiedBy>fsladmin</cp:lastModifiedBy>
  <cp:revision>62</cp:revision>
  <dcterms:created xsi:type="dcterms:W3CDTF">2013-12-17T03:08:11Z</dcterms:created>
  <dcterms:modified xsi:type="dcterms:W3CDTF">2014-01-06T05:11:58Z</dcterms:modified>
</cp:coreProperties>
</file>