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57" r:id="rId2"/>
    <p:sldId id="260" r:id="rId3"/>
    <p:sldId id="261" r:id="rId4"/>
    <p:sldId id="262" r:id="rId5"/>
    <p:sldId id="263" r:id="rId6"/>
    <p:sldId id="265"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0C68B5-E6CE-4D86-9C76-21F4475FA5C6}" type="datetimeFigureOut">
              <a:rPr kumimoji="1" lang="ja-JP" altLang="en-US" smtClean="0"/>
              <a:pPr/>
              <a:t>2013/12/16</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3EA23D-9495-4778-9B6E-CCAAD7A523A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618311A-D568-4ACB-B686-2C37A28331DF}" type="datetimeFigureOut">
              <a:rPr kumimoji="1" lang="ja-JP" altLang="en-US" smtClean="0"/>
              <a:pPr/>
              <a:t>2013/12/16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790CE1-BDDC-4B77-BB02-47492D83CEA4}"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8311A-D568-4ACB-B686-2C37A28331DF}" type="datetimeFigureOut">
              <a:rPr kumimoji="1" lang="ja-JP" altLang="en-US" smtClean="0"/>
              <a:pPr/>
              <a:t>2013/12/16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90CE1-BDDC-4B77-BB02-47492D83CEA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916832"/>
            <a:ext cx="8229600" cy="1143000"/>
          </a:xfrm>
        </p:spPr>
        <p:txBody>
          <a:bodyPr>
            <a:noAutofit/>
          </a:bodyPr>
          <a:lstStyle/>
          <a:p>
            <a:r>
              <a:rPr kumimoji="1" lang="ja-JP" altLang="en-US" sz="7200" b="1" dirty="0" smtClean="0">
                <a:latin typeface="メイリオ" pitchFamily="50" charset="-128"/>
                <a:ea typeface="メイリオ" pitchFamily="50" charset="-128"/>
                <a:cs typeface="メイリオ" pitchFamily="50" charset="-128"/>
              </a:rPr>
              <a:t>医療的ケアとは</a:t>
            </a:r>
            <a:endParaRPr kumimoji="1" lang="ja-JP" altLang="en-US" sz="7200" b="1" dirty="0">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fontScale="90000"/>
          </a:bodyPr>
          <a:lstStyle/>
          <a:p>
            <a:r>
              <a:rPr kumimoji="1" lang="ja-JP" altLang="en-US" dirty="0" smtClean="0">
                <a:latin typeface="メイリオ" pitchFamily="50" charset="-128"/>
                <a:ea typeface="メイリオ" pitchFamily="50" charset="-128"/>
                <a:cs typeface="メイリオ" pitchFamily="50" charset="-128"/>
              </a:rPr>
              <a:t>社会福祉士及び介護福祉士法改正①</a:t>
            </a:r>
            <a:endParaRPr kumimoji="1" lang="ja-JP" altLang="en-US" dirty="0">
              <a:latin typeface="メイリオ" pitchFamily="50" charset="-128"/>
              <a:ea typeface="メイリオ" pitchFamily="50" charset="-128"/>
              <a:cs typeface="メイリオ" pitchFamily="50" charset="-128"/>
            </a:endParaRPr>
          </a:p>
        </p:txBody>
      </p:sp>
      <p:sp>
        <p:nvSpPr>
          <p:cNvPr id="3" name="角丸四角形 2"/>
          <p:cNvSpPr/>
          <p:nvPr/>
        </p:nvSpPr>
        <p:spPr>
          <a:xfrm>
            <a:off x="251520" y="1340768"/>
            <a:ext cx="8568952" cy="4896544"/>
          </a:xfrm>
          <a:prstGeom prst="roundRect">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smtClean="0">
                <a:latin typeface="メイリオ" pitchFamily="50" charset="-128"/>
                <a:ea typeface="メイリオ" pitchFamily="50" charset="-128"/>
                <a:cs typeface="メイリオ" pitchFamily="50" charset="-128"/>
              </a:rPr>
              <a:t>「チーム医療の推進について」</a:t>
            </a:r>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　</a:t>
            </a:r>
            <a:r>
              <a:rPr lang="en-US" altLang="ja-JP" sz="3600" dirty="0" smtClean="0">
                <a:latin typeface="メイリオ" pitchFamily="50" charset="-128"/>
                <a:ea typeface="メイリオ" pitchFamily="50" charset="-128"/>
                <a:cs typeface="メイリオ" pitchFamily="50" charset="-128"/>
              </a:rPr>
              <a:t>2010</a:t>
            </a:r>
            <a:r>
              <a:rPr lang="ja-JP" altLang="en-US" sz="3600" dirty="0" smtClean="0">
                <a:latin typeface="メイリオ" pitchFamily="50" charset="-128"/>
                <a:ea typeface="メイリオ" pitchFamily="50" charset="-128"/>
                <a:cs typeface="メイリオ" pitchFamily="50" charset="-128"/>
              </a:rPr>
              <a:t>年３月　検討会報告書</a:t>
            </a:r>
            <a:endParaRPr lang="en-US" altLang="ja-JP" sz="3600" dirty="0" smtClean="0">
              <a:latin typeface="メイリオ" pitchFamily="50" charset="-128"/>
              <a:ea typeface="メイリオ" pitchFamily="50" charset="-128"/>
              <a:cs typeface="メイリオ" pitchFamily="50" charset="-128"/>
            </a:endParaRPr>
          </a:p>
          <a:p>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介護職員と看護職員の役割分担と連携をよりいっそう進めていく必要</a:t>
            </a:r>
            <a:endParaRPr lang="en-US" altLang="ja-JP" sz="3600" dirty="0" smtClean="0">
              <a:latin typeface="メイリオ" pitchFamily="50" charset="-128"/>
              <a:ea typeface="メイリオ" pitchFamily="50" charset="-128"/>
              <a:cs typeface="メイリオ" pitchFamily="50" charset="-128"/>
            </a:endParaRPr>
          </a:p>
          <a:p>
            <a:r>
              <a:rPr kumimoji="1" lang="ja-JP" altLang="en-US" sz="3600" dirty="0" smtClean="0">
                <a:latin typeface="メイリオ" pitchFamily="50" charset="-128"/>
                <a:ea typeface="メイリオ" pitchFamily="50" charset="-128"/>
                <a:cs typeface="メイリオ" pitchFamily="50" charset="-128"/>
              </a:rPr>
              <a:t>　　　　　　　　↓</a:t>
            </a:r>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介護職員の医行為について検討すべき</a:t>
            </a:r>
            <a:endParaRPr kumimoji="1" lang="ja-JP" altLang="en-US" sz="3600" dirty="0">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fontScale="90000"/>
          </a:bodyPr>
          <a:lstStyle/>
          <a:p>
            <a:r>
              <a:rPr kumimoji="1" lang="ja-JP" altLang="en-US" dirty="0" smtClean="0">
                <a:latin typeface="メイリオ" pitchFamily="50" charset="-128"/>
                <a:ea typeface="メイリオ" pitchFamily="50" charset="-128"/>
                <a:cs typeface="メイリオ" pitchFamily="50" charset="-128"/>
              </a:rPr>
              <a:t>社会福祉士及び介護福祉士法改正②</a:t>
            </a:r>
            <a:endParaRPr kumimoji="1" lang="ja-JP" altLang="en-US" dirty="0">
              <a:latin typeface="メイリオ" pitchFamily="50" charset="-128"/>
              <a:ea typeface="メイリオ" pitchFamily="50" charset="-128"/>
              <a:cs typeface="メイリオ" pitchFamily="50" charset="-128"/>
            </a:endParaRPr>
          </a:p>
        </p:txBody>
      </p:sp>
      <p:sp>
        <p:nvSpPr>
          <p:cNvPr id="3" name="角丸四角形 2"/>
          <p:cNvSpPr/>
          <p:nvPr/>
        </p:nvSpPr>
        <p:spPr>
          <a:xfrm>
            <a:off x="251520" y="1340768"/>
            <a:ext cx="8568952" cy="4896544"/>
          </a:xfrm>
          <a:prstGeom prst="roundRect">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smtClean="0">
                <a:latin typeface="メイリオ" pitchFamily="50" charset="-128"/>
                <a:ea typeface="メイリオ" pitchFamily="50" charset="-128"/>
                <a:cs typeface="メイリオ" pitchFamily="50" charset="-128"/>
              </a:rPr>
              <a:t>「介護・看護人材の確保と活用につい　</a:t>
            </a:r>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　</a:t>
            </a:r>
            <a:r>
              <a:rPr kumimoji="1" lang="ja-JP" altLang="en-US" sz="3600" dirty="0" smtClean="0">
                <a:latin typeface="メイリオ" pitchFamily="50" charset="-128"/>
                <a:ea typeface="メイリオ" pitchFamily="50" charset="-128"/>
                <a:cs typeface="メイリオ" pitchFamily="50" charset="-128"/>
              </a:rPr>
              <a:t>て」</a:t>
            </a:r>
            <a:r>
              <a:rPr lang="ja-JP" altLang="en-US" sz="3600" dirty="0" smtClean="0">
                <a:latin typeface="メイリオ" pitchFamily="50" charset="-128"/>
                <a:ea typeface="メイリオ" pitchFamily="50" charset="-128"/>
                <a:cs typeface="メイリオ" pitchFamily="50" charset="-128"/>
              </a:rPr>
              <a:t>　</a:t>
            </a:r>
            <a:r>
              <a:rPr lang="en-US" altLang="ja-JP" sz="3600" dirty="0" smtClean="0">
                <a:latin typeface="メイリオ" pitchFamily="50" charset="-128"/>
                <a:ea typeface="メイリオ" pitchFamily="50" charset="-128"/>
                <a:cs typeface="メイリオ" pitchFamily="50" charset="-128"/>
              </a:rPr>
              <a:t>2010</a:t>
            </a:r>
            <a:r>
              <a:rPr lang="ja-JP" altLang="en-US" sz="3600" dirty="0" smtClean="0">
                <a:latin typeface="メイリオ" pitchFamily="50" charset="-128"/>
                <a:ea typeface="メイリオ" pitchFamily="50" charset="-128"/>
                <a:cs typeface="メイリオ" pitchFamily="50" charset="-128"/>
              </a:rPr>
              <a:t>年９月　総理指示</a:t>
            </a:r>
            <a:endParaRPr lang="en-US" altLang="ja-JP" sz="3600" dirty="0" smtClean="0">
              <a:latin typeface="メイリオ" pitchFamily="50" charset="-128"/>
              <a:ea typeface="メイリオ" pitchFamily="50" charset="-128"/>
              <a:cs typeface="メイリオ" pitchFamily="50" charset="-128"/>
            </a:endParaRPr>
          </a:p>
          <a:p>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１　人材確保のため介護・看護職員の　　</a:t>
            </a:r>
            <a:endParaRPr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　処遇改善に向けて取り組む</a:t>
            </a:r>
            <a:endParaRPr lang="en-US" altLang="ja-JP" sz="3600" dirty="0" smtClean="0">
              <a:latin typeface="メイリオ" pitchFamily="50" charset="-128"/>
              <a:ea typeface="メイリオ" pitchFamily="50" charset="-128"/>
              <a:cs typeface="メイリオ" pitchFamily="50" charset="-128"/>
            </a:endParaRPr>
          </a:p>
          <a:p>
            <a:r>
              <a:rPr kumimoji="1" lang="ja-JP" altLang="en-US" sz="3600" dirty="0" smtClean="0">
                <a:latin typeface="メイリオ" pitchFamily="50" charset="-128"/>
                <a:ea typeface="メイリオ" pitchFamily="50" charset="-128"/>
                <a:cs typeface="メイリオ" pitchFamily="50" charset="-128"/>
              </a:rPr>
              <a:t>　　　　　　　　</a:t>
            </a:r>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２　介護人材の活用のため「医療的ケ</a:t>
            </a:r>
            <a:endParaRPr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　ア」を実施できるよう検討</a:t>
            </a:r>
            <a:endParaRPr kumimoji="1" lang="ja-JP" altLang="en-US" sz="3600" dirty="0">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fontScale="90000"/>
          </a:bodyPr>
          <a:lstStyle/>
          <a:p>
            <a:r>
              <a:rPr kumimoji="1" lang="ja-JP" altLang="en-US" dirty="0" smtClean="0">
                <a:latin typeface="メイリオ" pitchFamily="50" charset="-128"/>
                <a:ea typeface="メイリオ" pitchFamily="50" charset="-128"/>
                <a:cs typeface="メイリオ" pitchFamily="50" charset="-128"/>
              </a:rPr>
              <a:t>社会福祉士及び介護福祉士法改正③</a:t>
            </a:r>
            <a:endParaRPr kumimoji="1" lang="ja-JP" altLang="en-US" dirty="0">
              <a:latin typeface="メイリオ" pitchFamily="50" charset="-128"/>
              <a:ea typeface="メイリオ" pitchFamily="50" charset="-128"/>
              <a:cs typeface="メイリオ" pitchFamily="50" charset="-128"/>
            </a:endParaRPr>
          </a:p>
        </p:txBody>
      </p:sp>
      <p:sp>
        <p:nvSpPr>
          <p:cNvPr id="3" name="角丸四角形 2"/>
          <p:cNvSpPr/>
          <p:nvPr/>
        </p:nvSpPr>
        <p:spPr>
          <a:xfrm>
            <a:off x="251520" y="1340768"/>
            <a:ext cx="8568952" cy="4896544"/>
          </a:xfrm>
          <a:prstGeom prst="roundRect">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3600" dirty="0" smtClean="0">
              <a:latin typeface="メイリオ" pitchFamily="50" charset="-128"/>
              <a:ea typeface="メイリオ" pitchFamily="50" charset="-128"/>
              <a:cs typeface="メイリオ" pitchFamily="50" charset="-128"/>
            </a:endParaRPr>
          </a:p>
          <a:p>
            <a:r>
              <a:rPr kumimoji="1" lang="ja-JP" altLang="en-US" sz="3600" dirty="0" smtClean="0">
                <a:latin typeface="メイリオ" pitchFamily="50" charset="-128"/>
                <a:ea typeface="メイリオ" pitchFamily="50" charset="-128"/>
                <a:cs typeface="メイリオ" pitchFamily="50" charset="-128"/>
              </a:rPr>
              <a:t>「介護職員等によるたんの吸引等の実</a:t>
            </a:r>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　</a:t>
            </a:r>
            <a:r>
              <a:rPr kumimoji="1" lang="ja-JP" altLang="en-US" sz="3600" dirty="0" smtClean="0">
                <a:latin typeface="メイリオ" pitchFamily="50" charset="-128"/>
                <a:ea typeface="メイリオ" pitchFamily="50" charset="-128"/>
                <a:cs typeface="メイリオ" pitchFamily="50" charset="-128"/>
              </a:rPr>
              <a:t>施のための制度のあり方に関する検</a:t>
            </a:r>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　</a:t>
            </a:r>
            <a:r>
              <a:rPr kumimoji="1" lang="ja-JP" altLang="en-US" sz="3600" dirty="0" smtClean="0">
                <a:latin typeface="メイリオ" pitchFamily="50" charset="-128"/>
                <a:ea typeface="メイリオ" pitchFamily="50" charset="-128"/>
                <a:cs typeface="メイリオ" pitchFamily="50" charset="-128"/>
              </a:rPr>
              <a:t>討会」</a:t>
            </a:r>
            <a:r>
              <a:rPr lang="en-US" altLang="ja-JP" sz="3600" dirty="0" smtClean="0">
                <a:latin typeface="メイリオ" pitchFamily="50" charset="-128"/>
                <a:ea typeface="メイリオ" pitchFamily="50" charset="-128"/>
                <a:cs typeface="メイリオ" pitchFamily="50" charset="-128"/>
              </a:rPr>
              <a:t>2010</a:t>
            </a:r>
            <a:r>
              <a:rPr lang="ja-JP" altLang="en-US" sz="3600" dirty="0" smtClean="0">
                <a:latin typeface="メイリオ" pitchFamily="50" charset="-128"/>
                <a:ea typeface="メイリオ" pitchFamily="50" charset="-128"/>
                <a:cs typeface="メイリオ" pitchFamily="50" charset="-128"/>
              </a:rPr>
              <a:t>年７月～　厚生労働省</a:t>
            </a:r>
            <a:endParaRPr lang="en-US" altLang="ja-JP" sz="3600" dirty="0" smtClean="0">
              <a:latin typeface="メイリオ" pitchFamily="50" charset="-128"/>
              <a:ea typeface="メイリオ" pitchFamily="50" charset="-128"/>
              <a:cs typeface="メイリオ" pitchFamily="50" charset="-128"/>
            </a:endParaRPr>
          </a:p>
          <a:p>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１　実施のための法制度</a:t>
            </a:r>
            <a:r>
              <a:rPr kumimoji="1" lang="ja-JP" altLang="en-US" sz="3600" dirty="0" smtClean="0">
                <a:latin typeface="メイリオ" pitchFamily="50" charset="-128"/>
                <a:ea typeface="メイリオ" pitchFamily="50" charset="-128"/>
                <a:cs typeface="メイリオ" pitchFamily="50" charset="-128"/>
              </a:rPr>
              <a:t>　　　　　　　　</a:t>
            </a:r>
            <a:endParaRPr kumimoji="1"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２　研修のあり方　　　等</a:t>
            </a:r>
            <a:endParaRPr lang="en-US" altLang="ja-JP" sz="3600" dirty="0" smtClean="0">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fontScale="90000"/>
          </a:bodyPr>
          <a:lstStyle/>
          <a:p>
            <a:r>
              <a:rPr kumimoji="1" lang="ja-JP" altLang="en-US" dirty="0" smtClean="0">
                <a:latin typeface="メイリオ" pitchFamily="50" charset="-128"/>
                <a:ea typeface="メイリオ" pitchFamily="50" charset="-128"/>
                <a:cs typeface="メイリオ" pitchFamily="50" charset="-128"/>
              </a:rPr>
              <a:t>社会福祉士及び介護福祉士法改正④</a:t>
            </a:r>
            <a:endParaRPr kumimoji="1" lang="ja-JP" altLang="en-US" dirty="0">
              <a:latin typeface="メイリオ" pitchFamily="50" charset="-128"/>
              <a:ea typeface="メイリオ" pitchFamily="50" charset="-128"/>
              <a:cs typeface="メイリオ" pitchFamily="50" charset="-128"/>
            </a:endParaRPr>
          </a:p>
        </p:txBody>
      </p:sp>
      <p:sp>
        <p:nvSpPr>
          <p:cNvPr id="3" name="角丸四角形 2"/>
          <p:cNvSpPr/>
          <p:nvPr/>
        </p:nvSpPr>
        <p:spPr>
          <a:xfrm>
            <a:off x="251520" y="1268760"/>
            <a:ext cx="8712968" cy="2160240"/>
          </a:xfrm>
          <a:prstGeom prst="roundRect">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smtClean="0">
                <a:latin typeface="メイリオ" pitchFamily="50" charset="-128"/>
                <a:ea typeface="メイリオ" pitchFamily="50" charset="-128"/>
                <a:cs typeface="メイリオ" pitchFamily="50" charset="-128"/>
              </a:rPr>
              <a:t>「</a:t>
            </a:r>
            <a:r>
              <a:rPr kumimoji="1" lang="ja-JP" altLang="en-US" sz="2400" dirty="0" smtClean="0">
                <a:latin typeface="メイリオ" pitchFamily="50" charset="-128"/>
                <a:ea typeface="メイリオ" pitchFamily="50" charset="-128"/>
                <a:cs typeface="メイリオ" pitchFamily="50" charset="-128"/>
              </a:rPr>
              <a:t>社会福祉士及び介護福祉士法改正」</a:t>
            </a:r>
            <a:endParaRPr kumimoji="1"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　</a:t>
            </a:r>
            <a:r>
              <a:rPr lang="en-US" altLang="ja-JP" sz="2400" dirty="0" smtClean="0">
                <a:latin typeface="メイリオ" pitchFamily="50" charset="-128"/>
                <a:ea typeface="メイリオ" pitchFamily="50" charset="-128"/>
                <a:cs typeface="メイリオ" pitchFamily="50" charset="-128"/>
              </a:rPr>
              <a:t>2011</a:t>
            </a:r>
            <a:r>
              <a:rPr lang="ja-JP" altLang="en-US" sz="2400" dirty="0" smtClean="0">
                <a:latin typeface="メイリオ" pitchFamily="50" charset="-128"/>
                <a:ea typeface="メイリオ" pitchFamily="50" charset="-128"/>
                <a:cs typeface="メイリオ" pitchFamily="50" charset="-128"/>
              </a:rPr>
              <a:t>年９月　</a:t>
            </a:r>
            <a:endParaRPr kumimoji="1"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１　介護福祉士の定義の改正</a:t>
            </a:r>
            <a:r>
              <a:rPr kumimoji="1" lang="ja-JP" altLang="en-US" sz="2400" dirty="0" smtClean="0">
                <a:latin typeface="メイリオ" pitchFamily="50" charset="-128"/>
                <a:ea typeface="メイリオ" pitchFamily="50" charset="-128"/>
                <a:cs typeface="メイリオ" pitchFamily="50" charset="-128"/>
              </a:rPr>
              <a:t>　　　　　　　　</a:t>
            </a:r>
            <a:endParaRPr kumimoji="1"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２　</a:t>
            </a:r>
            <a:r>
              <a:rPr lang="en-US" altLang="ja-JP" sz="2400" dirty="0" smtClean="0">
                <a:latin typeface="メイリオ" pitchFamily="50" charset="-128"/>
                <a:ea typeface="メイリオ" pitchFamily="50" charset="-128"/>
                <a:cs typeface="メイリオ" pitchFamily="50" charset="-128"/>
              </a:rPr>
              <a:t>2015</a:t>
            </a:r>
            <a:r>
              <a:rPr lang="ja-JP" altLang="en-US" sz="2400" dirty="0" smtClean="0">
                <a:latin typeface="メイリオ" pitchFamily="50" charset="-128"/>
                <a:ea typeface="メイリオ" pitchFamily="50" charset="-128"/>
                <a:cs typeface="メイリオ" pitchFamily="50" charset="-128"/>
              </a:rPr>
              <a:t>年</a:t>
            </a:r>
            <a:r>
              <a:rPr lang="en-US" altLang="ja-JP" sz="2400" dirty="0" smtClean="0">
                <a:latin typeface="メイリオ" pitchFamily="50" charset="-128"/>
                <a:ea typeface="メイリオ" pitchFamily="50" charset="-128"/>
                <a:cs typeface="メイリオ" pitchFamily="50" charset="-128"/>
              </a:rPr>
              <a:t>4</a:t>
            </a:r>
            <a:r>
              <a:rPr lang="ja-JP" altLang="en-US" sz="2400" dirty="0" smtClean="0">
                <a:latin typeface="メイリオ" pitchFamily="50" charset="-128"/>
                <a:ea typeface="メイリオ" pitchFamily="50" charset="-128"/>
                <a:cs typeface="メイリオ" pitchFamily="50" charset="-128"/>
              </a:rPr>
              <a:t>月より喀痰吸引と経管栄養を業として行う</a:t>
            </a:r>
            <a:endParaRPr kumimoji="1" lang="ja-JP" altLang="en-US" sz="3600" dirty="0">
              <a:latin typeface="メイリオ" pitchFamily="50" charset="-128"/>
              <a:ea typeface="メイリオ" pitchFamily="50" charset="-128"/>
              <a:cs typeface="メイリオ" pitchFamily="50" charset="-128"/>
            </a:endParaRPr>
          </a:p>
        </p:txBody>
      </p:sp>
      <p:pic>
        <p:nvPicPr>
          <p:cNvPr id="4" name="Picture 2"/>
          <p:cNvPicPr>
            <a:picLocks noChangeAspect="1" noChangeArrowheads="1"/>
          </p:cNvPicPr>
          <p:nvPr/>
        </p:nvPicPr>
        <p:blipFill>
          <a:blip r:embed="rId2" cstate="print"/>
          <a:srcRect/>
          <a:stretch>
            <a:fillRect/>
          </a:stretch>
        </p:blipFill>
        <p:spPr bwMode="auto">
          <a:xfrm>
            <a:off x="0" y="3617640"/>
            <a:ext cx="9144000" cy="3240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fontScale="90000"/>
          </a:bodyPr>
          <a:lstStyle/>
          <a:p>
            <a:r>
              <a:rPr lang="en-US" altLang="ja-JP" b="1" dirty="0" smtClean="0"/>
              <a:t/>
            </a:r>
            <a:br>
              <a:rPr lang="en-US" altLang="ja-JP" b="1" dirty="0" smtClean="0"/>
            </a:br>
            <a:r>
              <a:rPr lang="en-US" altLang="ja-JP" b="1" dirty="0" smtClean="0"/>
              <a:t/>
            </a:r>
            <a:br>
              <a:rPr lang="en-US" altLang="ja-JP" b="1" dirty="0" smtClean="0"/>
            </a:br>
            <a:r>
              <a:rPr lang="ja-JP" altLang="en-US" b="1" dirty="0" smtClean="0">
                <a:latin typeface="メイリオ" pitchFamily="50" charset="-128"/>
                <a:ea typeface="メイリオ" pitchFamily="50" charset="-128"/>
                <a:cs typeface="メイリオ" pitchFamily="50" charset="-128"/>
              </a:rPr>
              <a:t>介護サービスの基盤強化のための</a:t>
            </a:r>
            <a:r>
              <a:rPr lang="en-US" altLang="ja-JP" b="1" dirty="0" smtClean="0">
                <a:latin typeface="メイリオ" pitchFamily="50" charset="-128"/>
                <a:ea typeface="メイリオ" pitchFamily="50" charset="-128"/>
                <a:cs typeface="メイリオ" pitchFamily="50" charset="-128"/>
              </a:rPr>
              <a:t/>
            </a:r>
            <a:br>
              <a:rPr lang="en-US" altLang="ja-JP" b="1" dirty="0" smtClean="0">
                <a:latin typeface="メイリオ" pitchFamily="50" charset="-128"/>
                <a:ea typeface="メイリオ" pitchFamily="50" charset="-128"/>
                <a:cs typeface="メイリオ" pitchFamily="50" charset="-128"/>
              </a:rPr>
            </a:br>
            <a:r>
              <a:rPr lang="ja-JP" altLang="en-US" b="1" dirty="0" smtClean="0">
                <a:latin typeface="メイリオ" pitchFamily="50" charset="-128"/>
                <a:ea typeface="メイリオ" pitchFamily="50" charset="-128"/>
                <a:cs typeface="メイリオ" pitchFamily="50" charset="-128"/>
              </a:rPr>
              <a:t>介護保険法等の一部を改正する法律</a:t>
            </a:r>
            <a:r>
              <a:rPr lang="ja-JP" altLang="en-US" dirty="0" smtClean="0"/>
              <a:t/>
            </a:r>
            <a:br>
              <a:rPr lang="ja-JP" altLang="en-US" dirty="0" smtClean="0"/>
            </a:br>
            <a:endParaRPr kumimoji="1" lang="ja-JP" altLang="en-US" dirty="0">
              <a:latin typeface="メイリオ" pitchFamily="50" charset="-128"/>
              <a:ea typeface="メイリオ" pitchFamily="50" charset="-128"/>
              <a:cs typeface="メイリオ" pitchFamily="50" charset="-128"/>
            </a:endParaRPr>
          </a:p>
        </p:txBody>
      </p:sp>
      <p:sp>
        <p:nvSpPr>
          <p:cNvPr id="3" name="角丸四角形 2"/>
          <p:cNvSpPr/>
          <p:nvPr/>
        </p:nvSpPr>
        <p:spPr>
          <a:xfrm>
            <a:off x="395536" y="2204864"/>
            <a:ext cx="8568952" cy="3312368"/>
          </a:xfrm>
          <a:prstGeom prst="roundRect">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600" dirty="0" smtClean="0">
                <a:latin typeface="メイリオ" pitchFamily="50" charset="-128"/>
                <a:ea typeface="メイリオ" pitchFamily="50" charset="-128"/>
                <a:cs typeface="メイリオ" pitchFamily="50" charset="-128"/>
              </a:rPr>
              <a:t>2012</a:t>
            </a:r>
            <a:r>
              <a:rPr lang="ja-JP" altLang="en-US" sz="3600" dirty="0" smtClean="0">
                <a:latin typeface="メイリオ" pitchFamily="50" charset="-128"/>
                <a:ea typeface="メイリオ" pitchFamily="50" charset="-128"/>
                <a:cs typeface="メイリオ" pitchFamily="50" charset="-128"/>
              </a:rPr>
              <a:t>年４月</a:t>
            </a:r>
            <a:endParaRPr lang="en-US" altLang="ja-JP" sz="3600" dirty="0" smtClean="0">
              <a:latin typeface="メイリオ" pitchFamily="50" charset="-128"/>
              <a:ea typeface="メイリオ" pitchFamily="50" charset="-128"/>
              <a:cs typeface="メイリオ" pitchFamily="50" charset="-128"/>
            </a:endParaRPr>
          </a:p>
          <a:p>
            <a:endParaRPr lang="en-US" altLang="ja-JP" sz="3600" dirty="0" smtClean="0">
              <a:latin typeface="メイリオ" pitchFamily="50" charset="-128"/>
              <a:ea typeface="メイリオ" pitchFamily="50" charset="-128"/>
              <a:cs typeface="メイリオ" pitchFamily="50" charset="-128"/>
            </a:endParaRPr>
          </a:p>
          <a:p>
            <a:r>
              <a:rPr lang="ja-JP" altLang="en-US" sz="3600" dirty="0" smtClean="0">
                <a:latin typeface="メイリオ" pitchFamily="50" charset="-128"/>
                <a:ea typeface="メイリオ" pitchFamily="50" charset="-128"/>
                <a:cs typeface="メイリオ" pitchFamily="50" charset="-128"/>
              </a:rPr>
              <a:t>介護福祉士等による喀痰吸引等の実施　</a:t>
            </a:r>
            <a:endParaRPr kumimoji="1" lang="ja-JP" altLang="en-US" sz="3600" dirty="0">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83</Words>
  <Application>Microsoft Office PowerPoint</Application>
  <PresentationFormat>画面に合わせる (4:3)</PresentationFormat>
  <Paragraphs>34</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医療的ケアとは</vt:lpstr>
      <vt:lpstr>社会福祉士及び介護福祉士法改正①</vt:lpstr>
      <vt:lpstr>社会福祉士及び介護福祉士法改正②</vt:lpstr>
      <vt:lpstr>社会福祉士及び介護福祉士法改正③</vt:lpstr>
      <vt:lpstr>社会福祉士及び介護福祉士法改正④</vt:lpstr>
      <vt:lpstr>  介護サービスの基盤強化のための 介護保険法等の一部を改正する法律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fsladmin</dc:creator>
  <cp:lastModifiedBy>fsladmin</cp:lastModifiedBy>
  <cp:revision>41</cp:revision>
  <dcterms:created xsi:type="dcterms:W3CDTF">2013-06-19T10:50:28Z</dcterms:created>
  <dcterms:modified xsi:type="dcterms:W3CDTF">2013-12-16T10:21:35Z</dcterms:modified>
</cp:coreProperties>
</file>