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93" r:id="rId4"/>
    <p:sldId id="260" r:id="rId5"/>
    <p:sldId id="261" r:id="rId6"/>
    <p:sldId id="262" r:id="rId7"/>
    <p:sldId id="290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88" r:id="rId17"/>
    <p:sldId id="292" r:id="rId18"/>
    <p:sldId id="291" r:id="rId19"/>
    <p:sldId id="294" r:id="rId20"/>
    <p:sldId id="287" r:id="rId21"/>
    <p:sldId id="296" r:id="rId22"/>
    <p:sldId id="277" r:id="rId2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26A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FD47C-D6B2-422D-A3EB-3B48DCEF5383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866B0-FA98-4979-BA83-E7291C3505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経鼻経管栄養</a:t>
            </a:r>
            <a:endParaRPr kumimoji="1" lang="ja-JP" altLang="en-US" sz="8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実施⑧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注入する栄養剤が利用者本人のものであるか確認し、適切な体位をとり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環境を整備する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5688632" cy="392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形吹き出し 4"/>
          <p:cNvSpPr/>
          <p:nvPr/>
        </p:nvSpPr>
        <p:spPr>
          <a:xfrm>
            <a:off x="179512" y="5517232"/>
            <a:ext cx="2232248" cy="936104"/>
          </a:xfrm>
          <a:prstGeom prst="wedgeEllipseCallout">
            <a:avLst>
              <a:gd name="adj1" fmla="val 73933"/>
              <a:gd name="adj2" fmla="val -570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S創英角ﾎﾟｯﾌﾟ体" pitchFamily="50" charset="-128"/>
                <a:ea typeface="HGS創英角ﾎﾟｯﾌﾟ体" pitchFamily="50" charset="-128"/>
              </a:rPr>
              <a:t>ファーラー位</a:t>
            </a:r>
            <a:endParaRPr kumimoji="1" lang="ja-JP" altLang="en-US" sz="20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4716016" y="2204864"/>
            <a:ext cx="4248472" cy="2088232"/>
          </a:xfrm>
          <a:prstGeom prst="wedgeEllipseCallout">
            <a:avLst>
              <a:gd name="adj1" fmla="val -72891"/>
              <a:gd name="adj2" fmla="val -2388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（名前をつけておいて）○○さんのお食事にお間違いないですね。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3744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206084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実施⑨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経管栄養チューブを確認し、確実に接続する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3312368" cy="35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形吹き出し 5"/>
          <p:cNvSpPr/>
          <p:nvPr/>
        </p:nvSpPr>
        <p:spPr>
          <a:xfrm>
            <a:off x="4607496" y="1340768"/>
            <a:ext cx="4536504" cy="2448272"/>
          </a:xfrm>
          <a:prstGeom prst="wedgeEllipseCallout">
            <a:avLst>
              <a:gd name="adj1" fmla="val -3731"/>
              <a:gd name="adj2" fmla="val 6533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FFCC"/>
                </a:solidFill>
                <a:latin typeface="HG創英角ﾎﾟｯﾌﾟ体" pitchFamily="49" charset="-128"/>
                <a:ea typeface="HG創英角ﾎﾟｯﾌﾟ体" pitchFamily="49" charset="-128"/>
              </a:rPr>
              <a:t>経鼻経管栄養チューブの先端のストッパーをはずし、点滴栄養チューブと接続する</a:t>
            </a:r>
            <a:endParaRPr kumimoji="1" lang="ja-JP" altLang="en-US" sz="2400" dirty="0">
              <a:solidFill>
                <a:srgbClr val="FFFFCC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251520" y="1988840"/>
            <a:ext cx="4248472" cy="1872208"/>
          </a:xfrm>
          <a:prstGeom prst="wedgeEllipseCallout">
            <a:avLst>
              <a:gd name="adj1" fmla="val 17699"/>
              <a:gd name="adj2" fmla="val 7153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HG創英角ﾎﾟｯﾌﾟ体" pitchFamily="49" charset="-128"/>
                <a:ea typeface="HG創英角ﾎﾟｯﾌﾟ体" pitchFamily="49" charset="-128"/>
              </a:rPr>
              <a:t>経鼻経管栄養チューブの位置、口腔内の停留や蛇行がないか観察する</a:t>
            </a:r>
            <a:endParaRPr kumimoji="1" lang="ja-JP" altLang="en-US" sz="2400" dirty="0">
              <a:solidFill>
                <a:srgbClr val="C0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実施⑩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注入を開始し、注入直後の様子を観察する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320480" cy="41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104456" cy="42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3563888" y="1484784"/>
            <a:ext cx="4608512" cy="1368152"/>
          </a:xfrm>
          <a:prstGeom prst="wedgeEllipseCallout">
            <a:avLst>
              <a:gd name="adj1" fmla="val -52591"/>
              <a:gd name="adj2" fmla="val 4272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クレンメをゆるめて、ゆっくり開始し、時計を使って滴下の速度を調節する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2843808" y="4797152"/>
            <a:ext cx="3384376" cy="1800200"/>
          </a:xfrm>
          <a:prstGeom prst="wedgeEllipseCallout">
            <a:avLst>
              <a:gd name="adj1" fmla="val 25772"/>
              <a:gd name="adj2" fmla="val -7317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顔色・表情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訴え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しゃっくりがないかなど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実施⑪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注入中の表情や状態を定期的に観察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472608" cy="48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形吹き出し 6"/>
          <p:cNvSpPr/>
          <p:nvPr/>
        </p:nvSpPr>
        <p:spPr>
          <a:xfrm>
            <a:off x="5220072" y="1484784"/>
            <a:ext cx="3672408" cy="1800200"/>
          </a:xfrm>
          <a:prstGeom prst="wedgeEllipseCallout">
            <a:avLst>
              <a:gd name="adj1" fmla="val -51250"/>
              <a:gd name="adj2" fmla="val 3371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顔色・表情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訴えなど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おう気・おう吐や腹痛がないか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52863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実施⑫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注入中の利用者の体位を観察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427984" y="2708920"/>
            <a:ext cx="4248472" cy="936104"/>
          </a:xfrm>
          <a:prstGeom prst="wedgeEllipseCallout">
            <a:avLst>
              <a:gd name="adj1" fmla="val -37537"/>
              <a:gd name="adj2" fmla="val 68332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ずり落ちていないか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3744416" cy="586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実施⑬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注入物の滴下の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状態を観察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6083152" y="1124744"/>
            <a:ext cx="3060848" cy="2376264"/>
          </a:xfrm>
          <a:prstGeom prst="wedgeEllipseCallout">
            <a:avLst>
              <a:gd name="adj1" fmla="val -67129"/>
              <a:gd name="adj2" fmla="val 602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チューブの状態や接続部を観察する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2592288" cy="434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クレンメを閉め、経管栄養チューブの接続をはずす。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" name="Picture 2" descr="C:\Users\wp078603\Desktop\経管栄養\PC26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5472608" cy="410445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1559" y="2636912"/>
            <a:ext cx="23541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吹き出し 4"/>
          <p:cNvSpPr/>
          <p:nvPr/>
        </p:nvSpPr>
        <p:spPr>
          <a:xfrm>
            <a:off x="4572000" y="6137920"/>
            <a:ext cx="3168352" cy="720080"/>
          </a:xfrm>
          <a:prstGeom prst="wedgeRoundRectCallout">
            <a:avLst>
              <a:gd name="adj1" fmla="val -7108"/>
              <a:gd name="adj2" fmla="val -8912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タオルを敷いておくとよい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76664" cy="45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実施⑭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白湯を注入し、状態を観察する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179512" y="5373216"/>
            <a:ext cx="3348880" cy="936104"/>
          </a:xfrm>
          <a:prstGeom prst="wedgeEllipseCallout">
            <a:avLst>
              <a:gd name="adj1" fmla="val 49370"/>
              <a:gd name="adj2" fmla="val -1426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内部を洗浄する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6156176" y="2204864"/>
            <a:ext cx="2987824" cy="1872208"/>
          </a:xfrm>
          <a:prstGeom prst="wedgeEllipseCallout">
            <a:avLst>
              <a:gd name="adj1" fmla="val -52513"/>
              <a:gd name="adj2" fmla="val 9060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経鼻経管栄養チューブのふたをしめて、固定する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7"/>
            <a:ext cx="5616624" cy="49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注入終了の説明と姿勢保持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251520" y="5301208"/>
            <a:ext cx="3960440" cy="1296144"/>
          </a:xfrm>
          <a:prstGeom prst="wedgeEllipseCallout">
            <a:avLst>
              <a:gd name="adj1" fmla="val 22932"/>
              <a:gd name="adj2" fmla="val -8596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長い時間、お疲れ様でした。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163319" cy="482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利用者の状態の観察と報告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4788024" y="2420888"/>
            <a:ext cx="3960440" cy="1656184"/>
          </a:xfrm>
          <a:prstGeom prst="wedgeEllipseCallout">
            <a:avLst>
              <a:gd name="adj1" fmla="val -59941"/>
              <a:gd name="adj2" fmla="val 3048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気分は悪くないですか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。お腹は張ったりしませんか。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必要物品の準備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1556792"/>
            <a:ext cx="3312368" cy="4176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１イルリガートル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２</a:t>
            </a:r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ｶﾃｰﾃﾙﾁｯﾌﾟｼﾘﾝｼﾞ</a:t>
            </a:r>
            <a:endParaRPr kumimoji="1"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３栄養点滴ﾁｭｰﾌﾞ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４計量カップ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５膿盆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６ﾃﾞｨｽﾎﾟｰｻﾌﾞﾙ手袋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７スタンド</a:t>
            </a:r>
            <a:endParaRPr kumimoji="1" lang="ja-JP" altLang="en-US" sz="36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5205719" cy="4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07288" cy="19168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報告⑱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体位変換が必要な利用者は、異常がなければ再開する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報告⑲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ヒヤリハット・アクシデントの報告をする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23528" y="3861048"/>
            <a:ext cx="8507288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1475656" y="2348880"/>
            <a:ext cx="47898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片づけ⑳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環境を汚染させないよう、使用物品の後片づけをする。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796136" y="4581128"/>
            <a:ext cx="3024336" cy="1296144"/>
          </a:xfrm>
          <a:prstGeom prst="wedgeEllipseCallout">
            <a:avLst>
              <a:gd name="adj1" fmla="val -71736"/>
              <a:gd name="adj2" fmla="val -9438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消毒液に完全に沈め浸す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記録⑳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実施記録を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記載する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286250" cy="6153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20" y="4046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準備①</a:t>
            </a:r>
            <a: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医師の指示書の確認</a:t>
            </a:r>
            <a:endParaRPr lang="ja-JP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248150" cy="617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準備②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1520" y="0"/>
            <a:ext cx="8229600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64173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必要物品の準備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168352" cy="50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168352" cy="47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467544" y="5589240"/>
            <a:ext cx="8208912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イルリガートルに栄養点滴ﾁｭｰﾌを接続し、クレンメをしっかり閉じる</a:t>
            </a:r>
            <a:r>
              <a:rPr lang="ja-JP" altLang="en-US" sz="3200" b="1" dirty="0" smtClean="0">
                <a:latin typeface="HG創英角ﾎﾟｯﾌﾟ体" pitchFamily="49" charset="-128"/>
                <a:ea typeface="HG創英角ﾎﾟｯﾌﾟ体" pitchFamily="49" charset="-128"/>
              </a:rPr>
              <a:t>ﾞ</a:t>
            </a:r>
            <a:endParaRPr lang="ja-JP" altLang="en-US" sz="32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4427984" y="692696"/>
            <a:ext cx="2664296" cy="720080"/>
          </a:xfrm>
          <a:prstGeom prst="wedgeRoundRectCallout">
            <a:avLst>
              <a:gd name="adj1" fmla="val -87169"/>
              <a:gd name="adj2" fmla="val 9922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イルリガートルをスタンドに掛ける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 rot="1323872">
            <a:off x="6122822" y="3025364"/>
            <a:ext cx="432048" cy="144016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準備④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栄養剤の確認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88632" cy="451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5508104" y="2636912"/>
            <a:ext cx="3456384" cy="2304256"/>
          </a:xfrm>
          <a:prstGeom prst="wedgeEllipseCallout">
            <a:avLst>
              <a:gd name="adj1" fmla="val -61300"/>
              <a:gd name="adj2" fmla="val 3528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栄養剤の種類</a:t>
            </a:r>
            <a:endParaRPr kumimoji="1" lang="en-US" altLang="ja-JP" sz="2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量</a:t>
            </a:r>
            <a:endParaRPr lang="en-US" altLang="ja-JP" sz="2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1"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時間</a:t>
            </a:r>
            <a:endParaRPr kumimoji="1" lang="en-US" altLang="ja-JP" sz="2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1"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を確認する</a:t>
            </a:r>
            <a:endParaRPr kumimoji="1" lang="ja-JP" altLang="en-US" sz="2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2524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形吹き出し 2"/>
          <p:cNvSpPr/>
          <p:nvPr/>
        </p:nvSpPr>
        <p:spPr>
          <a:xfrm>
            <a:off x="5364088" y="1484784"/>
            <a:ext cx="3059832" cy="936104"/>
          </a:xfrm>
          <a:prstGeom prst="wedgeEllipseCallout">
            <a:avLst>
              <a:gd name="adj1" fmla="val -31315"/>
              <a:gd name="adj2" fmla="val 1111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ふたをしめる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675456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栄養剤の注入準備を行う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31337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011631" cy="43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362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891480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栄養剤の注入準備を行う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2987824" y="1484784"/>
            <a:ext cx="4032448" cy="1152128"/>
          </a:xfrm>
          <a:prstGeom prst="wedgeEllipseCallout">
            <a:avLst>
              <a:gd name="adj1" fmla="val -44784"/>
              <a:gd name="adj2" fmla="val 128945"/>
            </a:avLst>
          </a:prstGeom>
          <a:solidFill>
            <a:srgbClr val="A5C26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ドリップチェンバーを強くつまみ、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／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1/3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くらい栄養剤を満たす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5903893"/>
            <a:ext cx="882047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クレンメを開いて、先端まで栄養剤を満たし、クレンメを閉じる　チューブの先をガーゼ等で覆うとよい</a:t>
            </a:r>
            <a:r>
              <a:rPr lang="ja-JP" altLang="en-US" sz="2800" b="1" dirty="0" smtClean="0">
                <a:latin typeface="HG創英角ﾎﾟｯﾌﾟ体" pitchFamily="49" charset="-128"/>
                <a:ea typeface="HG創英角ﾎﾟｯﾌﾟ体" pitchFamily="49" charset="-128"/>
              </a:rPr>
              <a:t>ﾞ</a:t>
            </a:r>
            <a:endParaRPr lang="ja-JP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3502130" cy="323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747464"/>
            <a:ext cx="8507288" cy="538661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準備⑥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準備した栄養剤を利用者のもとへ運ぶ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実施⑦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本人確認を行い、説明する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607496" y="3717032"/>
            <a:ext cx="4536504" cy="2448272"/>
          </a:xfrm>
          <a:prstGeom prst="wedgeEllipseCallout">
            <a:avLst>
              <a:gd name="adj1" fmla="val -63535"/>
              <a:gd name="adj2" fmla="val -3926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○○さん。今からお食事にしませんか。１時間</a:t>
            </a:r>
            <a:r>
              <a:rPr lang="en-US" altLang="ja-JP" sz="24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40</a:t>
            </a:r>
            <a:r>
              <a:rPr lang="ja-JP" altLang="en-US" sz="24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分くらいかかるのですが、おトイレは大丈夫ですか。</a:t>
            </a:r>
            <a:endParaRPr kumimoji="1" lang="ja-JP" altLang="en-US" sz="2400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296</Words>
  <Application>Microsoft Office PowerPoint</Application>
  <PresentationFormat>画面に合わせる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経鼻経管栄養</vt:lpstr>
      <vt:lpstr>　必要物品の準備</vt:lpstr>
      <vt:lpstr>スライド 3</vt:lpstr>
      <vt:lpstr>準備② 手洗い </vt:lpstr>
      <vt:lpstr>準備③ 必要物品の準備 </vt:lpstr>
      <vt:lpstr>準備④ 栄養剤の確認 </vt:lpstr>
      <vt:lpstr>準備⑤ 栄養剤の注入準備を行う</vt:lpstr>
      <vt:lpstr>準備⑤ 栄養剤の注入準備を行う</vt:lpstr>
      <vt:lpstr>準備⑥ 準備した栄養剤を利用者のもとへ運ぶ 実施⑦ 本人確認を行い、説明する </vt:lpstr>
      <vt:lpstr>実施⑧ 注入する栄養剤が利用者本人のものであるか確認し、適切な体位をとり 環境を整備する</vt:lpstr>
      <vt:lpstr>実施⑨ 経管栄養チューブを確認し、確実に接続する</vt:lpstr>
      <vt:lpstr>実施⑩ 注入を開始し、注入直後の様子を観察する</vt:lpstr>
      <vt:lpstr>実施⑪ 注入中の表情や状態を定期的に観察</vt:lpstr>
      <vt:lpstr>実施⑫ 注入中の利用者の体位を観察</vt:lpstr>
      <vt:lpstr>実施⑬ 注入物の滴下の 状態を観察</vt:lpstr>
      <vt:lpstr>実施⑮ クレンメを閉め、経管栄養チューブの接続をはずす。</vt:lpstr>
      <vt:lpstr>実施⑭ 白湯を注入し、状態を観察する</vt:lpstr>
      <vt:lpstr>実施⑮ 注入終了の説明と姿勢保持</vt:lpstr>
      <vt:lpstr>実施⑯ 利用者の状態の観察と報告</vt:lpstr>
      <vt:lpstr>  報告⑱ 体位変換が必要な利用者は、異常がなければ再開する 報告⑲ ヒヤリハット・アクシデントの報告をする</vt:lpstr>
      <vt:lpstr>片づけ⑳ 環境を汚染させないよう、使用物品の後片づけをする。</vt:lpstr>
      <vt:lpstr>記録⑳ 実施記録を 記載する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fsladmin</dc:creator>
  <cp:lastModifiedBy>fsladmin</cp:lastModifiedBy>
  <cp:revision>77</cp:revision>
  <dcterms:created xsi:type="dcterms:W3CDTF">2013-12-17T03:08:11Z</dcterms:created>
  <dcterms:modified xsi:type="dcterms:W3CDTF">2014-01-06T05:22:09Z</dcterms:modified>
</cp:coreProperties>
</file>