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28"/>
  </p:handoutMasterIdLst>
  <p:sldIdLst>
    <p:sldId id="256" r:id="rId2"/>
    <p:sldId id="257" r:id="rId3"/>
    <p:sldId id="290" r:id="rId4"/>
    <p:sldId id="260" r:id="rId5"/>
    <p:sldId id="292" r:id="rId6"/>
    <p:sldId id="293" r:id="rId7"/>
    <p:sldId id="300" r:id="rId8"/>
    <p:sldId id="297" r:id="rId9"/>
    <p:sldId id="295" r:id="rId10"/>
    <p:sldId id="266" r:id="rId11"/>
    <p:sldId id="267" r:id="rId12"/>
    <p:sldId id="298" r:id="rId13"/>
    <p:sldId id="268" r:id="rId14"/>
    <p:sldId id="269" r:id="rId15"/>
    <p:sldId id="271" r:id="rId16"/>
    <p:sldId id="272" r:id="rId17"/>
    <p:sldId id="273" r:id="rId18"/>
    <p:sldId id="274" r:id="rId19"/>
    <p:sldId id="296" r:id="rId20"/>
    <p:sldId id="275" r:id="rId21"/>
    <p:sldId id="288" r:id="rId22"/>
    <p:sldId id="299" r:id="rId23"/>
    <p:sldId id="276" r:id="rId24"/>
    <p:sldId id="287" r:id="rId25"/>
    <p:sldId id="289" r:id="rId26"/>
    <p:sldId id="291" r:id="rId27"/>
  </p:sldIdLst>
  <p:sldSz cx="9144000" cy="6858000" type="screen4x3"/>
  <p:notesSz cx="6735763" cy="9866313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344" autoAdjust="0"/>
    <p:restoredTop sz="94660"/>
  </p:normalViewPr>
  <p:slideViewPr>
    <p:cSldViewPr>
      <p:cViewPr varScale="1">
        <p:scale>
          <a:sx n="70" d="100"/>
          <a:sy n="70" d="100"/>
        </p:scale>
        <p:origin x="-1176" y="-18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 2"/>
          <p:cNvSpPr>
            <a:spLocks noGrp="1"/>
          </p:cNvSpPr>
          <p:nvPr>
            <p:ph type="dt" sz="quarter" idx="1"/>
          </p:nvPr>
        </p:nvSpPr>
        <p:spPr>
          <a:xfrm>
            <a:off x="3815373" y="0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CA00BD4-316B-41F2-B550-1793FA14F7B1}" type="datetimeFigureOut">
              <a:rPr kumimoji="1" lang="ja-JP" altLang="en-US" smtClean="0"/>
              <a:pPr/>
              <a:t>2014/1/6</a:t>
            </a:fld>
            <a:endParaRPr kumimoji="1" lang="ja-JP" altLang="en-US"/>
          </a:p>
        </p:txBody>
      </p:sp>
      <p:sp>
        <p:nvSpPr>
          <p:cNvPr id="4" name="フッター プレースホルダ 3"/>
          <p:cNvSpPr>
            <a:spLocks noGrp="1"/>
          </p:cNvSpPr>
          <p:nvPr>
            <p:ph type="ftr" sz="quarter" idx="2"/>
          </p:nvPr>
        </p:nvSpPr>
        <p:spPr>
          <a:xfrm>
            <a:off x="0" y="9371285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5" name="スライド番号プレースホルダ 4"/>
          <p:cNvSpPr>
            <a:spLocks noGrp="1"/>
          </p:cNvSpPr>
          <p:nvPr>
            <p:ph type="sldNum" sz="quarter" idx="3"/>
          </p:nvPr>
        </p:nvSpPr>
        <p:spPr>
          <a:xfrm>
            <a:off x="3815373" y="9371285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2775A4-FD73-4612-BA8C-ED5C088D0169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ja-JP" altLang="en-US" smtClean="0"/>
              <a:t>マスタ サブタイトルの書式設定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672FC5-5C53-45B0-AA03-18EE35FC9019}" type="datetimeFigureOut">
              <a:rPr kumimoji="1" lang="ja-JP" altLang="en-US" smtClean="0"/>
              <a:pPr/>
              <a:t>2014/1/6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D82232-F3BE-4D4E-BDFB-AFC0E0D21385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672FC5-5C53-45B0-AA03-18EE35FC9019}" type="datetimeFigureOut">
              <a:rPr kumimoji="1" lang="ja-JP" altLang="en-US" smtClean="0"/>
              <a:pPr/>
              <a:t>2014/1/6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D82232-F3BE-4D4E-BDFB-AFC0E0D21385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672FC5-5C53-45B0-AA03-18EE35FC9019}" type="datetimeFigureOut">
              <a:rPr kumimoji="1" lang="ja-JP" altLang="en-US" smtClean="0"/>
              <a:pPr/>
              <a:t>2014/1/6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D82232-F3BE-4D4E-BDFB-AFC0E0D21385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672FC5-5C53-45B0-AA03-18EE35FC9019}" type="datetimeFigureOut">
              <a:rPr kumimoji="1" lang="ja-JP" altLang="en-US" smtClean="0"/>
              <a:pPr/>
              <a:t>2014/1/6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D82232-F3BE-4D4E-BDFB-AFC0E0D21385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672FC5-5C53-45B0-AA03-18EE35FC9019}" type="datetimeFigureOut">
              <a:rPr kumimoji="1" lang="ja-JP" altLang="en-US" smtClean="0"/>
              <a:pPr/>
              <a:t>2014/1/6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D82232-F3BE-4D4E-BDFB-AFC0E0D21385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672FC5-5C53-45B0-AA03-18EE35FC9019}" type="datetimeFigureOut">
              <a:rPr kumimoji="1" lang="ja-JP" altLang="en-US" smtClean="0"/>
              <a:pPr/>
              <a:t>2014/1/6</a:t>
            </a:fld>
            <a:endParaRPr kumimoji="1"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D82232-F3BE-4D4E-BDFB-AFC0E0D21385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7" name="日付プレースホル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672FC5-5C53-45B0-AA03-18EE35FC9019}" type="datetimeFigureOut">
              <a:rPr kumimoji="1" lang="ja-JP" altLang="en-US" smtClean="0"/>
              <a:pPr/>
              <a:t>2014/1/6</a:t>
            </a:fld>
            <a:endParaRPr kumimoji="1" lang="ja-JP" altLang="en-US"/>
          </a:p>
        </p:txBody>
      </p:sp>
      <p:sp>
        <p:nvSpPr>
          <p:cNvPr id="8" name="フッター プレースホル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D82232-F3BE-4D4E-BDFB-AFC0E0D21385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日付プレースホル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672FC5-5C53-45B0-AA03-18EE35FC9019}" type="datetimeFigureOut">
              <a:rPr kumimoji="1" lang="ja-JP" altLang="en-US" smtClean="0"/>
              <a:pPr/>
              <a:t>2014/1/6</a:t>
            </a:fld>
            <a:endParaRPr kumimoji="1" lang="ja-JP" altLang="en-US"/>
          </a:p>
        </p:txBody>
      </p:sp>
      <p:sp>
        <p:nvSpPr>
          <p:cNvPr id="4" name="フッター プレースホル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D82232-F3BE-4D4E-BDFB-AFC0E0D21385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672FC5-5C53-45B0-AA03-18EE35FC9019}" type="datetimeFigureOut">
              <a:rPr kumimoji="1" lang="ja-JP" altLang="en-US" smtClean="0"/>
              <a:pPr/>
              <a:t>2014/1/6</a:t>
            </a:fld>
            <a:endParaRPr kumimoji="1" lang="ja-JP" altLang="en-US"/>
          </a:p>
        </p:txBody>
      </p:sp>
      <p:sp>
        <p:nvSpPr>
          <p:cNvPr id="3" name="フッター プレースホル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D82232-F3BE-4D4E-BDFB-AFC0E0D21385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672FC5-5C53-45B0-AA03-18EE35FC9019}" type="datetimeFigureOut">
              <a:rPr kumimoji="1" lang="ja-JP" altLang="en-US" smtClean="0"/>
              <a:pPr/>
              <a:t>2014/1/6</a:t>
            </a:fld>
            <a:endParaRPr kumimoji="1"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D82232-F3BE-4D4E-BDFB-AFC0E0D21385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672FC5-5C53-45B0-AA03-18EE35FC9019}" type="datetimeFigureOut">
              <a:rPr kumimoji="1" lang="ja-JP" altLang="en-US" smtClean="0"/>
              <a:pPr/>
              <a:t>2014/1/6</a:t>
            </a:fld>
            <a:endParaRPr kumimoji="1"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D82232-F3BE-4D4E-BDFB-AFC0E0D21385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672FC5-5C53-45B0-AA03-18EE35FC9019}" type="datetimeFigureOut">
              <a:rPr kumimoji="1" lang="ja-JP" altLang="en-US" smtClean="0"/>
              <a:pPr/>
              <a:t>2014/1/6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D82232-F3BE-4D4E-BDFB-AFC0E0D21385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0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3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ja-JP" altLang="en-US" sz="8000" dirty="0" smtClean="0">
                <a:latin typeface="HG創英角ﾎﾟｯﾌﾟ体" pitchFamily="49" charset="-128"/>
                <a:ea typeface="HG創英角ﾎﾟｯﾌﾟ体" pitchFamily="49" charset="-128"/>
              </a:rPr>
              <a:t>胃</a:t>
            </a:r>
            <a:r>
              <a:rPr lang="ja-JP" altLang="en-US" sz="8000" dirty="0" err="1" smtClean="0">
                <a:latin typeface="HG創英角ﾎﾟｯﾌﾟ体" pitchFamily="49" charset="-128"/>
                <a:ea typeface="HG創英角ﾎﾟｯﾌﾟ体" pitchFamily="49" charset="-128"/>
              </a:rPr>
              <a:t>ろう</a:t>
            </a:r>
            <a:r>
              <a:rPr lang="ja-JP" altLang="en-US" sz="8000" dirty="0" smtClean="0">
                <a:latin typeface="HG創英角ﾎﾟｯﾌﾟ体" pitchFamily="49" charset="-128"/>
                <a:ea typeface="HG創英角ﾎﾟｯﾌﾟ体" pitchFamily="49" charset="-128"/>
              </a:rPr>
              <a:t>または腸</a:t>
            </a:r>
            <a:r>
              <a:rPr lang="ja-JP" altLang="en-US" sz="8000" dirty="0" err="1" smtClean="0">
                <a:latin typeface="HG創英角ﾎﾟｯﾌﾟ体" pitchFamily="49" charset="-128"/>
                <a:ea typeface="HG創英角ﾎﾟｯﾌﾟ体" pitchFamily="49" charset="-128"/>
              </a:rPr>
              <a:t>ろうに</a:t>
            </a:r>
            <a:r>
              <a:rPr lang="ja-JP" altLang="en-US" sz="8000" dirty="0" smtClean="0">
                <a:latin typeface="HG創英角ﾎﾟｯﾌﾟ体" pitchFamily="49" charset="-128"/>
                <a:ea typeface="HG創英角ﾎﾟｯﾌﾟ体" pitchFamily="49" charset="-128"/>
              </a:rPr>
              <a:t>よる経管栄養</a:t>
            </a:r>
            <a:endParaRPr kumimoji="1" lang="ja-JP" altLang="en-US" sz="8000" dirty="0">
              <a:latin typeface="HG創英角ﾎﾟｯﾌﾟ体" pitchFamily="49" charset="-128"/>
              <a:ea typeface="HG創英角ﾎﾟｯﾌﾟ体" pitchFamily="49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608" y="3356992"/>
            <a:ext cx="3096344" cy="33533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0" y="-747464"/>
            <a:ext cx="8507288" cy="5386610"/>
          </a:xfrm>
        </p:spPr>
        <p:txBody>
          <a:bodyPr>
            <a:normAutofit/>
          </a:bodyPr>
          <a:lstStyle/>
          <a:p>
            <a:pPr algn="l"/>
            <a:r>
              <a:rPr lang="ja-JP" altLang="en-US" dirty="0" smtClean="0">
                <a:latin typeface="HG創英角ﾎﾟｯﾌﾟ体" pitchFamily="49" charset="-128"/>
                <a:ea typeface="HG創英角ﾎﾟｯﾌﾟ体" pitchFamily="49" charset="-128"/>
              </a:rPr>
              <a:t>準備⑥</a:t>
            </a:r>
            <a:r>
              <a:rPr lang="en-US" altLang="ja-JP" dirty="0">
                <a:latin typeface="HG創英角ﾎﾟｯﾌﾟ体" pitchFamily="49" charset="-128"/>
                <a:ea typeface="HG創英角ﾎﾟｯﾌﾟ体" pitchFamily="49" charset="-128"/>
              </a:rPr>
              <a:t/>
            </a:r>
            <a:br>
              <a:rPr lang="en-US" altLang="ja-JP" dirty="0">
                <a:latin typeface="HG創英角ﾎﾟｯﾌﾟ体" pitchFamily="49" charset="-128"/>
                <a:ea typeface="HG創英角ﾎﾟｯﾌﾟ体" pitchFamily="49" charset="-128"/>
              </a:rPr>
            </a:br>
            <a:r>
              <a:rPr lang="ja-JP" altLang="en-US" dirty="0" smtClean="0">
                <a:latin typeface="HG創英角ﾎﾟｯﾌﾟ体" pitchFamily="49" charset="-128"/>
                <a:ea typeface="HG創英角ﾎﾟｯﾌﾟ体" pitchFamily="49" charset="-128"/>
              </a:rPr>
              <a:t>準備した栄養剤を利用者のもとへ運ぶ</a:t>
            </a:r>
            <a:r>
              <a:rPr lang="en-US" altLang="ja-JP" dirty="0">
                <a:latin typeface="HG創英角ﾎﾟｯﾌﾟ体" pitchFamily="49" charset="-128"/>
                <a:ea typeface="HG創英角ﾎﾟｯﾌﾟ体" pitchFamily="49" charset="-128"/>
              </a:rPr>
              <a:t/>
            </a:r>
            <a:br>
              <a:rPr lang="en-US" altLang="ja-JP" dirty="0">
                <a:latin typeface="HG創英角ﾎﾟｯﾌﾟ体" pitchFamily="49" charset="-128"/>
                <a:ea typeface="HG創英角ﾎﾟｯﾌﾟ体" pitchFamily="49" charset="-128"/>
              </a:rPr>
            </a:br>
            <a:r>
              <a:rPr lang="ja-JP" altLang="en-US" dirty="0" smtClean="0">
                <a:latin typeface="HG創英角ﾎﾟｯﾌﾟ体" pitchFamily="49" charset="-128"/>
                <a:ea typeface="HG創英角ﾎﾟｯﾌﾟ体" pitchFamily="49" charset="-128"/>
              </a:rPr>
              <a:t>実施⑦</a:t>
            </a:r>
            <a:r>
              <a:rPr lang="en-US" altLang="ja-JP" dirty="0" smtClean="0">
                <a:latin typeface="HG創英角ﾎﾟｯﾌﾟ体" pitchFamily="49" charset="-128"/>
                <a:ea typeface="HG創英角ﾎﾟｯﾌﾟ体" pitchFamily="49" charset="-128"/>
              </a:rPr>
              <a:t/>
            </a:r>
            <a:br>
              <a:rPr lang="en-US" altLang="ja-JP" dirty="0" smtClean="0">
                <a:latin typeface="HG創英角ﾎﾟｯﾌﾟ体" pitchFamily="49" charset="-128"/>
                <a:ea typeface="HG創英角ﾎﾟｯﾌﾟ体" pitchFamily="49" charset="-128"/>
              </a:rPr>
            </a:br>
            <a:r>
              <a:rPr lang="ja-JP" altLang="en-US" dirty="0" smtClean="0">
                <a:latin typeface="HG創英角ﾎﾟｯﾌﾟ体" pitchFamily="49" charset="-128"/>
                <a:ea typeface="HG創英角ﾎﾟｯﾌﾟ体" pitchFamily="49" charset="-128"/>
              </a:rPr>
              <a:t>本人確認を行い、説明する</a:t>
            </a:r>
            <a:r>
              <a:rPr kumimoji="1" lang="en-US" altLang="ja-JP" dirty="0" smtClean="0">
                <a:latin typeface="HG創英角ﾎﾟｯﾌﾟ体" pitchFamily="49" charset="-128"/>
                <a:ea typeface="HG創英角ﾎﾟｯﾌﾟ体" pitchFamily="49" charset="-128"/>
              </a:rPr>
              <a:t/>
            </a:r>
            <a:br>
              <a:rPr kumimoji="1" lang="en-US" altLang="ja-JP" dirty="0" smtClean="0">
                <a:latin typeface="HG創英角ﾎﾟｯﾌﾟ体" pitchFamily="49" charset="-128"/>
                <a:ea typeface="HG創英角ﾎﾟｯﾌﾟ体" pitchFamily="49" charset="-128"/>
              </a:rPr>
            </a:br>
            <a:endParaRPr kumimoji="1" lang="ja-JP" altLang="en-US" dirty="0">
              <a:latin typeface="HG創英角ﾎﾟｯﾌﾟ体" pitchFamily="49" charset="-128"/>
              <a:ea typeface="HG創英角ﾎﾟｯﾌﾟ体" pitchFamily="49" charset="-128"/>
            </a:endParaRPr>
          </a:p>
        </p:txBody>
      </p:sp>
      <p:sp>
        <p:nvSpPr>
          <p:cNvPr id="3" name="円形吹き出し 2"/>
          <p:cNvSpPr/>
          <p:nvPr/>
        </p:nvSpPr>
        <p:spPr>
          <a:xfrm>
            <a:off x="4607496" y="3861048"/>
            <a:ext cx="4536504" cy="2448272"/>
          </a:xfrm>
          <a:prstGeom prst="wedgeEllipseCallout">
            <a:avLst>
              <a:gd name="adj1" fmla="val -63535"/>
              <a:gd name="adj2" fmla="val -39264"/>
            </a:avLst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400" dirty="0" smtClean="0">
                <a:solidFill>
                  <a:srgbClr val="002060"/>
                </a:solidFill>
                <a:latin typeface="HG創英角ﾎﾟｯﾌﾟ体" pitchFamily="49" charset="-128"/>
                <a:ea typeface="HG創英角ﾎﾟｯﾌﾟ体" pitchFamily="49" charset="-128"/>
              </a:rPr>
              <a:t>○○さん。今からお食事にしませんか。１時間</a:t>
            </a:r>
            <a:r>
              <a:rPr lang="en-US" altLang="ja-JP" sz="2400" dirty="0" smtClean="0">
                <a:solidFill>
                  <a:srgbClr val="002060"/>
                </a:solidFill>
                <a:latin typeface="HG創英角ﾎﾟｯﾌﾟ体" pitchFamily="49" charset="-128"/>
                <a:ea typeface="HG創英角ﾎﾟｯﾌﾟ体" pitchFamily="49" charset="-128"/>
              </a:rPr>
              <a:t>20</a:t>
            </a:r>
            <a:r>
              <a:rPr lang="ja-JP" altLang="en-US" sz="2400" dirty="0" smtClean="0">
                <a:solidFill>
                  <a:srgbClr val="002060"/>
                </a:solidFill>
                <a:latin typeface="HG創英角ﾎﾟｯﾌﾟ体" pitchFamily="49" charset="-128"/>
                <a:ea typeface="HG創英角ﾎﾟｯﾌﾟ体" pitchFamily="49" charset="-128"/>
              </a:rPr>
              <a:t>分くらいかかるのですが、おトイレは大丈夫ですか。</a:t>
            </a:r>
            <a:endParaRPr kumimoji="1" lang="ja-JP" altLang="en-US" sz="2400" dirty="0">
              <a:solidFill>
                <a:srgbClr val="002060"/>
              </a:solidFill>
              <a:latin typeface="HG創英角ﾎﾟｯﾌﾟ体" pitchFamily="49" charset="-128"/>
              <a:ea typeface="HG創英角ﾎﾟｯﾌﾟ体" pitchFamily="49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251520" y="0"/>
            <a:ext cx="8507288" cy="2362274"/>
          </a:xfrm>
        </p:spPr>
        <p:txBody>
          <a:bodyPr>
            <a:normAutofit fontScale="90000"/>
          </a:bodyPr>
          <a:lstStyle/>
          <a:p>
            <a:pPr algn="l"/>
            <a:r>
              <a:rPr lang="ja-JP" altLang="en-US" dirty="0" smtClean="0">
                <a:latin typeface="HG創英角ﾎﾟｯﾌﾟ体" pitchFamily="49" charset="-128"/>
                <a:ea typeface="HG創英角ﾎﾟｯﾌﾟ体" pitchFamily="49" charset="-128"/>
              </a:rPr>
              <a:t>実施⑧</a:t>
            </a:r>
            <a:r>
              <a:rPr lang="en-US" altLang="ja-JP" dirty="0" smtClean="0">
                <a:latin typeface="HG創英角ﾎﾟｯﾌﾟ体" pitchFamily="49" charset="-128"/>
                <a:ea typeface="HG創英角ﾎﾟｯﾌﾟ体" pitchFamily="49" charset="-128"/>
              </a:rPr>
              <a:t/>
            </a:r>
            <a:br>
              <a:rPr lang="en-US" altLang="ja-JP" dirty="0" smtClean="0">
                <a:latin typeface="HG創英角ﾎﾟｯﾌﾟ体" pitchFamily="49" charset="-128"/>
                <a:ea typeface="HG創英角ﾎﾟｯﾌﾟ体" pitchFamily="49" charset="-128"/>
              </a:rPr>
            </a:br>
            <a:r>
              <a:rPr lang="ja-JP" altLang="en-US" dirty="0" smtClean="0">
                <a:latin typeface="HG創英角ﾎﾟｯﾌﾟ体" pitchFamily="49" charset="-128"/>
                <a:ea typeface="HG創英角ﾎﾟｯﾌﾟ体" pitchFamily="49" charset="-128"/>
              </a:rPr>
              <a:t>注入する栄養剤が利用者本人のものであるか確認し、適切な体位をとり</a:t>
            </a:r>
            <a:r>
              <a:rPr lang="en-US" altLang="ja-JP" dirty="0" smtClean="0">
                <a:latin typeface="HG創英角ﾎﾟｯﾌﾟ体" pitchFamily="49" charset="-128"/>
                <a:ea typeface="HG創英角ﾎﾟｯﾌﾟ体" pitchFamily="49" charset="-128"/>
              </a:rPr>
              <a:t/>
            </a:r>
            <a:br>
              <a:rPr lang="en-US" altLang="ja-JP" dirty="0" smtClean="0">
                <a:latin typeface="HG創英角ﾎﾟｯﾌﾟ体" pitchFamily="49" charset="-128"/>
                <a:ea typeface="HG創英角ﾎﾟｯﾌﾟ体" pitchFamily="49" charset="-128"/>
              </a:rPr>
            </a:br>
            <a:r>
              <a:rPr lang="ja-JP" altLang="en-US" dirty="0" smtClean="0">
                <a:latin typeface="HG創英角ﾎﾟｯﾌﾟ体" pitchFamily="49" charset="-128"/>
                <a:ea typeface="HG創英角ﾎﾟｯﾌﾟ体" pitchFamily="49" charset="-128"/>
              </a:rPr>
              <a:t>環境を整備する</a:t>
            </a:r>
            <a:endParaRPr kumimoji="1" lang="ja-JP" altLang="en-US" dirty="0">
              <a:latin typeface="HG創英角ﾎﾟｯﾌﾟ体" pitchFamily="49" charset="-128"/>
              <a:ea typeface="HG創英角ﾎﾟｯﾌﾟ体" pitchFamily="49" charset="-128"/>
            </a:endParaRP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 cstate="print">
            <a:lum bright="10000"/>
          </a:blip>
          <a:srcRect/>
          <a:stretch>
            <a:fillRect/>
          </a:stretch>
        </p:blipFill>
        <p:spPr bwMode="auto">
          <a:xfrm>
            <a:off x="1403648" y="2564904"/>
            <a:ext cx="4824536" cy="40590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円形吹き出し 4"/>
          <p:cNvSpPr/>
          <p:nvPr/>
        </p:nvSpPr>
        <p:spPr>
          <a:xfrm>
            <a:off x="0" y="4005064"/>
            <a:ext cx="2448272" cy="936104"/>
          </a:xfrm>
          <a:prstGeom prst="wedgeEllipseCallout">
            <a:avLst>
              <a:gd name="adj1" fmla="val 24141"/>
              <a:gd name="adj2" fmla="val 129565"/>
            </a:avLst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400" dirty="0" smtClean="0">
                <a:latin typeface="HG創英角ﾎﾟｯﾌﾟ体" pitchFamily="49" charset="-128"/>
                <a:ea typeface="HG創英角ﾎﾟｯﾌﾟ体" pitchFamily="49" charset="-128"/>
              </a:rPr>
              <a:t>ファーラー位</a:t>
            </a:r>
            <a:endParaRPr kumimoji="1" lang="ja-JP" altLang="en-US" sz="2400" dirty="0">
              <a:latin typeface="HG創英角ﾎﾟｯﾌﾟ体" pitchFamily="49" charset="-128"/>
              <a:ea typeface="HG創英角ﾎﾟｯﾌﾟ体" pitchFamily="49" charset="-128"/>
            </a:endParaRPr>
          </a:p>
        </p:txBody>
      </p:sp>
      <p:sp>
        <p:nvSpPr>
          <p:cNvPr id="6" name="円形吹き出し 5"/>
          <p:cNvSpPr/>
          <p:nvPr/>
        </p:nvSpPr>
        <p:spPr>
          <a:xfrm>
            <a:off x="4572000" y="2060848"/>
            <a:ext cx="4248472" cy="2016224"/>
          </a:xfrm>
          <a:prstGeom prst="wedgeEllipseCallout">
            <a:avLst>
              <a:gd name="adj1" fmla="val -60291"/>
              <a:gd name="adj2" fmla="val 24724"/>
            </a:avLst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400" dirty="0" smtClean="0">
                <a:latin typeface="HG創英角ﾎﾟｯﾌﾟ体" pitchFamily="49" charset="-128"/>
                <a:ea typeface="HG創英角ﾎﾟｯﾌﾟ体" pitchFamily="49" charset="-128"/>
              </a:rPr>
              <a:t>（名前をつけておいて）○○さんのお食事にお間違いないですね。</a:t>
            </a:r>
            <a:endParaRPr kumimoji="1" lang="ja-JP" altLang="en-US" sz="2400" dirty="0">
              <a:latin typeface="HG創英角ﾎﾟｯﾌﾟ体" pitchFamily="49" charset="-128"/>
              <a:ea typeface="HG創英角ﾎﾟｯﾌﾟ体" pitchFamily="49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03848" y="2924944"/>
            <a:ext cx="5480109" cy="37444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0" y="-171400"/>
            <a:ext cx="8892480" cy="2362274"/>
          </a:xfrm>
        </p:spPr>
        <p:txBody>
          <a:bodyPr>
            <a:normAutofit/>
          </a:bodyPr>
          <a:lstStyle/>
          <a:p>
            <a:pPr algn="l"/>
            <a:r>
              <a:rPr lang="ja-JP" altLang="en-US" dirty="0" smtClean="0">
                <a:latin typeface="HG創英角ﾎﾟｯﾌﾟ体" pitchFamily="49" charset="-128"/>
                <a:ea typeface="HG創英角ﾎﾟｯﾌﾟ体" pitchFamily="49" charset="-128"/>
              </a:rPr>
              <a:t>実施⑨</a:t>
            </a:r>
            <a:r>
              <a:rPr lang="en-US" altLang="ja-JP" dirty="0" smtClean="0">
                <a:latin typeface="HG創英角ﾎﾟｯﾌﾟ体" pitchFamily="49" charset="-128"/>
                <a:ea typeface="HG創英角ﾎﾟｯﾌﾟ体" pitchFamily="49" charset="-128"/>
              </a:rPr>
              <a:t/>
            </a:r>
            <a:br>
              <a:rPr lang="en-US" altLang="ja-JP" dirty="0" smtClean="0">
                <a:latin typeface="HG創英角ﾎﾟｯﾌﾟ体" pitchFamily="49" charset="-128"/>
                <a:ea typeface="HG創英角ﾎﾟｯﾌﾟ体" pitchFamily="49" charset="-128"/>
              </a:rPr>
            </a:br>
            <a:r>
              <a:rPr lang="ja-JP" altLang="en-US" dirty="0" smtClean="0">
                <a:latin typeface="HG創英角ﾎﾟｯﾌﾟ体" pitchFamily="49" charset="-128"/>
                <a:ea typeface="HG創英角ﾎﾟｯﾌﾟ体" pitchFamily="49" charset="-128"/>
              </a:rPr>
              <a:t>栄養点滴チューブを確認し、胃</a:t>
            </a:r>
            <a:r>
              <a:rPr lang="ja-JP" altLang="en-US" dirty="0" err="1" smtClean="0">
                <a:latin typeface="HG創英角ﾎﾟｯﾌﾟ体" pitchFamily="49" charset="-128"/>
                <a:ea typeface="HG創英角ﾎﾟｯﾌﾟ体" pitchFamily="49" charset="-128"/>
              </a:rPr>
              <a:t>ろう</a:t>
            </a:r>
            <a:r>
              <a:rPr lang="ja-JP" altLang="en-US" dirty="0" smtClean="0">
                <a:latin typeface="HG創英角ﾎﾟｯﾌﾟ体" pitchFamily="49" charset="-128"/>
                <a:ea typeface="HG創英角ﾎﾟｯﾌﾟ体" pitchFamily="49" charset="-128"/>
              </a:rPr>
              <a:t>チューブと確実に接続する</a:t>
            </a:r>
            <a:endParaRPr kumimoji="1" lang="ja-JP" altLang="en-US" dirty="0">
              <a:latin typeface="HG創英角ﾎﾟｯﾌﾟ体" pitchFamily="49" charset="-128"/>
              <a:ea typeface="HG創英角ﾎﾟｯﾌﾟ体" pitchFamily="49" charset="-128"/>
            </a:endParaRPr>
          </a:p>
        </p:txBody>
      </p:sp>
      <p:sp>
        <p:nvSpPr>
          <p:cNvPr id="5" name="円形吹き出し 4"/>
          <p:cNvSpPr/>
          <p:nvPr/>
        </p:nvSpPr>
        <p:spPr>
          <a:xfrm>
            <a:off x="6156176" y="2276872"/>
            <a:ext cx="2772816" cy="936104"/>
          </a:xfrm>
          <a:prstGeom prst="wedgeEllipseCallout">
            <a:avLst>
              <a:gd name="adj1" fmla="val -27232"/>
              <a:gd name="adj2" fmla="val 81453"/>
            </a:avLst>
          </a:prstGeom>
          <a:solidFill>
            <a:schemeClr val="accent3">
              <a:lumMod val="75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400" dirty="0" smtClean="0">
                <a:latin typeface="HG創英角ﾎﾟｯﾌﾟ体" pitchFamily="49" charset="-128"/>
                <a:ea typeface="HG創英角ﾎﾟｯﾌﾟ体" pitchFamily="49" charset="-128"/>
              </a:rPr>
              <a:t>チューブ型</a:t>
            </a:r>
            <a:endParaRPr kumimoji="1" lang="ja-JP" altLang="en-US" sz="2400" dirty="0">
              <a:latin typeface="HG創英角ﾎﾟｯﾌﾟ体" pitchFamily="49" charset="-128"/>
              <a:ea typeface="HG創英角ﾎﾟｯﾌﾟ体" pitchFamily="49" charset="-128"/>
            </a:endParaRPr>
          </a:p>
        </p:txBody>
      </p:sp>
      <p:sp>
        <p:nvSpPr>
          <p:cNvPr id="6" name="円形吹き出し 5"/>
          <p:cNvSpPr/>
          <p:nvPr/>
        </p:nvSpPr>
        <p:spPr>
          <a:xfrm>
            <a:off x="251520" y="1988840"/>
            <a:ext cx="3672408" cy="1872208"/>
          </a:xfrm>
          <a:prstGeom prst="wedgeEllipseCallout">
            <a:avLst>
              <a:gd name="adj1" fmla="val -22135"/>
              <a:gd name="adj2" fmla="val 76638"/>
            </a:avLst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400" dirty="0" smtClean="0">
                <a:solidFill>
                  <a:srgbClr val="C00000"/>
                </a:solidFill>
                <a:latin typeface="HG創英角ﾎﾟｯﾌﾟ体" pitchFamily="49" charset="-128"/>
                <a:ea typeface="HG創英角ﾎﾟｯﾌﾟ体" pitchFamily="49" charset="-128"/>
              </a:rPr>
              <a:t>胃</a:t>
            </a:r>
            <a:r>
              <a:rPr lang="ja-JP" altLang="en-US" sz="2400" dirty="0" err="1" smtClean="0">
                <a:solidFill>
                  <a:srgbClr val="C00000"/>
                </a:solidFill>
                <a:latin typeface="HG創英角ﾎﾟｯﾌﾟ体" pitchFamily="49" charset="-128"/>
                <a:ea typeface="HG創英角ﾎﾟｯﾌﾟ体" pitchFamily="49" charset="-128"/>
              </a:rPr>
              <a:t>ろう</a:t>
            </a:r>
            <a:r>
              <a:rPr lang="ja-JP" altLang="en-US" sz="2400" dirty="0" smtClean="0">
                <a:solidFill>
                  <a:srgbClr val="C00000"/>
                </a:solidFill>
                <a:latin typeface="HG創英角ﾎﾟｯﾌﾟ体" pitchFamily="49" charset="-128"/>
                <a:ea typeface="HG創英角ﾎﾟｯﾌﾟ体" pitchFamily="49" charset="-128"/>
              </a:rPr>
              <a:t>栄養チューブの位置、周囲の状態を観察する</a:t>
            </a:r>
            <a:endParaRPr kumimoji="1" lang="ja-JP" altLang="en-US" sz="2400" dirty="0">
              <a:solidFill>
                <a:srgbClr val="C00000"/>
              </a:solidFill>
              <a:latin typeface="HG創英角ﾎﾟｯﾌﾟ体" pitchFamily="49" charset="-128"/>
              <a:ea typeface="HG創英角ﾎﾟｯﾌﾟ体" pitchFamily="49" charset="-128"/>
            </a:endParaRPr>
          </a:p>
        </p:txBody>
      </p:sp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3" cstate="print">
            <a:lum bright="10000"/>
          </a:blip>
          <a:srcRect/>
          <a:stretch>
            <a:fillRect/>
          </a:stretch>
        </p:blipFill>
        <p:spPr bwMode="auto">
          <a:xfrm>
            <a:off x="395536" y="4221088"/>
            <a:ext cx="2304256" cy="2304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9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4077072"/>
            <a:ext cx="2592288" cy="24114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0" y="-243408"/>
            <a:ext cx="8892480" cy="2362274"/>
          </a:xfrm>
        </p:spPr>
        <p:txBody>
          <a:bodyPr>
            <a:normAutofit fontScale="90000"/>
          </a:bodyPr>
          <a:lstStyle/>
          <a:p>
            <a:pPr algn="l"/>
            <a:r>
              <a:rPr lang="ja-JP" altLang="en-US" dirty="0" smtClean="0">
                <a:latin typeface="HG創英角ﾎﾟｯﾌﾟ体" pitchFamily="49" charset="-128"/>
                <a:ea typeface="HG創英角ﾎﾟｯﾌﾟ体" pitchFamily="49" charset="-128"/>
              </a:rPr>
              <a:t>実施⑨（ボタン型）</a:t>
            </a:r>
            <a:r>
              <a:rPr lang="en-US" altLang="ja-JP" dirty="0" smtClean="0">
                <a:latin typeface="HG創英角ﾎﾟｯﾌﾟ体" pitchFamily="49" charset="-128"/>
                <a:ea typeface="HG創英角ﾎﾟｯﾌﾟ体" pitchFamily="49" charset="-128"/>
              </a:rPr>
              <a:t/>
            </a:r>
            <a:br>
              <a:rPr lang="en-US" altLang="ja-JP" dirty="0" smtClean="0">
                <a:latin typeface="HG創英角ﾎﾟｯﾌﾟ体" pitchFamily="49" charset="-128"/>
                <a:ea typeface="HG創英角ﾎﾟｯﾌﾟ体" pitchFamily="49" charset="-128"/>
              </a:rPr>
            </a:br>
            <a:r>
              <a:rPr lang="ja-JP" altLang="en-US" dirty="0" smtClean="0">
                <a:latin typeface="HG創英角ﾎﾟｯﾌﾟ体" pitchFamily="49" charset="-128"/>
                <a:ea typeface="HG創英角ﾎﾟｯﾌﾟ体" pitchFamily="49" charset="-128"/>
              </a:rPr>
              <a:t>栄養点滴チューブと接続チューブを確認し、ボタンと確実に接続する</a:t>
            </a:r>
            <a:endParaRPr kumimoji="1" lang="ja-JP" altLang="en-US" dirty="0">
              <a:latin typeface="HG創英角ﾎﾟｯﾌﾟ体" pitchFamily="49" charset="-128"/>
              <a:ea typeface="HG創英角ﾎﾟｯﾌﾟ体" pitchFamily="49" charset="-128"/>
            </a:endParaRPr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 cstate="print">
            <a:lum bright="10000"/>
          </a:blip>
          <a:srcRect/>
          <a:stretch>
            <a:fillRect/>
          </a:stretch>
        </p:blipFill>
        <p:spPr bwMode="auto">
          <a:xfrm>
            <a:off x="3347864" y="2060848"/>
            <a:ext cx="5400600" cy="45459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円形吹き出し 4"/>
          <p:cNvSpPr/>
          <p:nvPr/>
        </p:nvSpPr>
        <p:spPr>
          <a:xfrm>
            <a:off x="5580112" y="3284984"/>
            <a:ext cx="2772816" cy="936104"/>
          </a:xfrm>
          <a:prstGeom prst="wedgeEllipseCallout">
            <a:avLst>
              <a:gd name="adj1" fmla="val -27232"/>
              <a:gd name="adj2" fmla="val 81453"/>
            </a:avLst>
          </a:prstGeom>
          <a:solidFill>
            <a:schemeClr val="accent3">
              <a:lumMod val="75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400" dirty="0" smtClean="0">
                <a:latin typeface="HG創英角ﾎﾟｯﾌﾟ体" pitchFamily="49" charset="-128"/>
                <a:ea typeface="HG創英角ﾎﾟｯﾌﾟ体" pitchFamily="49" charset="-128"/>
              </a:rPr>
              <a:t>ボタン型</a:t>
            </a:r>
            <a:endParaRPr kumimoji="1" lang="ja-JP" altLang="en-US" sz="2400" dirty="0">
              <a:latin typeface="HG創英角ﾎﾟｯﾌﾟ体" pitchFamily="49" charset="-128"/>
              <a:ea typeface="HG創英角ﾎﾟｯﾌﾟ体" pitchFamily="49" charset="-128"/>
            </a:endParaRPr>
          </a:p>
        </p:txBody>
      </p:sp>
      <p:sp>
        <p:nvSpPr>
          <p:cNvPr id="6" name="円形吹き出し 5"/>
          <p:cNvSpPr/>
          <p:nvPr/>
        </p:nvSpPr>
        <p:spPr>
          <a:xfrm>
            <a:off x="179512" y="2276872"/>
            <a:ext cx="3240360" cy="1872208"/>
          </a:xfrm>
          <a:prstGeom prst="wedgeEllipseCallout">
            <a:avLst>
              <a:gd name="adj1" fmla="val -11534"/>
              <a:gd name="adj2" fmla="val 73722"/>
            </a:avLst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2400" dirty="0" smtClean="0">
                <a:solidFill>
                  <a:srgbClr val="C00000"/>
                </a:solidFill>
                <a:latin typeface="HG創英角ﾎﾟｯﾌﾟ体" pitchFamily="49" charset="-128"/>
                <a:ea typeface="HG創英角ﾎﾟｯﾌﾟ体" pitchFamily="49" charset="-128"/>
              </a:rPr>
              <a:t>ボタン周囲の状況を観察する</a:t>
            </a:r>
            <a:endParaRPr kumimoji="1" lang="ja-JP" altLang="en-US" sz="2400" dirty="0">
              <a:solidFill>
                <a:srgbClr val="C00000"/>
              </a:solidFill>
              <a:latin typeface="HG創英角ﾎﾟｯﾌﾟ体" pitchFamily="49" charset="-128"/>
              <a:ea typeface="HG創英角ﾎﾟｯﾌﾟ体" pitchFamily="49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36712" y="-243408"/>
            <a:ext cx="8507288" cy="2362274"/>
          </a:xfrm>
        </p:spPr>
        <p:txBody>
          <a:bodyPr>
            <a:normAutofit/>
          </a:bodyPr>
          <a:lstStyle/>
          <a:p>
            <a:pPr algn="l"/>
            <a:r>
              <a:rPr lang="ja-JP" altLang="en-US" dirty="0" smtClean="0">
                <a:latin typeface="HG創英角ﾎﾟｯﾌﾟ体" pitchFamily="49" charset="-128"/>
                <a:ea typeface="HG創英角ﾎﾟｯﾌﾟ体" pitchFamily="49" charset="-128"/>
              </a:rPr>
              <a:t>実施⑩</a:t>
            </a:r>
            <a:r>
              <a:rPr lang="en-US" altLang="ja-JP" dirty="0" smtClean="0">
                <a:latin typeface="HG創英角ﾎﾟｯﾌﾟ体" pitchFamily="49" charset="-128"/>
                <a:ea typeface="HG創英角ﾎﾟｯﾌﾟ体" pitchFamily="49" charset="-128"/>
              </a:rPr>
              <a:t/>
            </a:r>
            <a:br>
              <a:rPr lang="en-US" altLang="ja-JP" dirty="0" smtClean="0">
                <a:latin typeface="HG創英角ﾎﾟｯﾌﾟ体" pitchFamily="49" charset="-128"/>
                <a:ea typeface="HG創英角ﾎﾟｯﾌﾟ体" pitchFamily="49" charset="-128"/>
              </a:rPr>
            </a:br>
            <a:r>
              <a:rPr lang="ja-JP" altLang="en-US" dirty="0" smtClean="0">
                <a:latin typeface="HG創英角ﾎﾟｯﾌﾟ体" pitchFamily="49" charset="-128"/>
                <a:ea typeface="HG創英角ﾎﾟｯﾌﾟ体" pitchFamily="49" charset="-128"/>
              </a:rPr>
              <a:t>注入を開始し、注入直後の様子を観察する</a:t>
            </a:r>
            <a:endParaRPr kumimoji="1" lang="ja-JP" altLang="en-US" dirty="0">
              <a:latin typeface="HG創英角ﾎﾟｯﾌﾟ体" pitchFamily="49" charset="-128"/>
              <a:ea typeface="HG創英角ﾎﾟｯﾌﾟ体" pitchFamily="49" charset="-128"/>
            </a:endParaRPr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2348880"/>
            <a:ext cx="3356094" cy="41839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3" cstate="print">
            <a:lum bright="10000"/>
          </a:blip>
          <a:srcRect/>
          <a:stretch>
            <a:fillRect/>
          </a:stretch>
        </p:blipFill>
        <p:spPr bwMode="auto">
          <a:xfrm>
            <a:off x="5004048" y="2348880"/>
            <a:ext cx="3855142" cy="43041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円形吹き出し 5"/>
          <p:cNvSpPr/>
          <p:nvPr/>
        </p:nvSpPr>
        <p:spPr>
          <a:xfrm>
            <a:off x="3491880" y="1340768"/>
            <a:ext cx="4608512" cy="1584176"/>
          </a:xfrm>
          <a:prstGeom prst="wedgeEllipseCallout">
            <a:avLst>
              <a:gd name="adj1" fmla="val -48741"/>
              <a:gd name="adj2" fmla="val 81036"/>
            </a:avLst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000" dirty="0" smtClean="0">
                <a:latin typeface="HG創英角ﾎﾟｯﾌﾟ体" pitchFamily="49" charset="-128"/>
                <a:ea typeface="HG創英角ﾎﾟｯﾌﾟ体" pitchFamily="49" charset="-128"/>
              </a:rPr>
              <a:t>クレンメをゆるめて、ゆっくり開始し、時計を使って滴下の速度を調節する</a:t>
            </a:r>
            <a:endParaRPr kumimoji="1" lang="ja-JP" altLang="en-US" sz="2000" dirty="0">
              <a:latin typeface="HG創英角ﾎﾟｯﾌﾟ体" pitchFamily="49" charset="-128"/>
              <a:ea typeface="HG創英角ﾎﾟｯﾌﾟ体" pitchFamily="49" charset="-128"/>
            </a:endParaRPr>
          </a:p>
        </p:txBody>
      </p:sp>
      <p:sp>
        <p:nvSpPr>
          <p:cNvPr id="7" name="円形吹き出し 6"/>
          <p:cNvSpPr/>
          <p:nvPr/>
        </p:nvSpPr>
        <p:spPr>
          <a:xfrm>
            <a:off x="3203848" y="4869160"/>
            <a:ext cx="3384376" cy="1800200"/>
          </a:xfrm>
          <a:prstGeom prst="wedgeEllipseCallout">
            <a:avLst>
              <a:gd name="adj1" fmla="val 25772"/>
              <a:gd name="adj2" fmla="val -73177"/>
            </a:avLst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400" dirty="0" smtClean="0">
                <a:latin typeface="HG創英角ﾎﾟｯﾌﾟ体" pitchFamily="49" charset="-128"/>
                <a:ea typeface="HG創英角ﾎﾟｯﾌﾟ体" pitchFamily="49" charset="-128"/>
              </a:rPr>
              <a:t>顔色・表情</a:t>
            </a:r>
            <a:endParaRPr lang="en-US" altLang="ja-JP" sz="2400" dirty="0" smtClean="0">
              <a:latin typeface="HG創英角ﾎﾟｯﾌﾟ体" pitchFamily="49" charset="-128"/>
              <a:ea typeface="HG創英角ﾎﾟｯﾌﾟ体" pitchFamily="49" charset="-128"/>
            </a:endParaRPr>
          </a:p>
          <a:p>
            <a:pPr algn="ctr"/>
            <a:r>
              <a:rPr kumimoji="1" lang="ja-JP" altLang="en-US" sz="2400" dirty="0" smtClean="0">
                <a:latin typeface="HG創英角ﾎﾟｯﾌﾟ体" pitchFamily="49" charset="-128"/>
                <a:ea typeface="HG創英角ﾎﾟｯﾌﾟ体" pitchFamily="49" charset="-128"/>
              </a:rPr>
              <a:t>訴え</a:t>
            </a:r>
            <a:endParaRPr lang="en-US" altLang="ja-JP" sz="2400" dirty="0" smtClean="0">
              <a:latin typeface="HG創英角ﾎﾟｯﾌﾟ体" pitchFamily="49" charset="-128"/>
              <a:ea typeface="HG創英角ﾎﾟｯﾌﾟ体" pitchFamily="49" charset="-128"/>
            </a:endParaRPr>
          </a:p>
          <a:p>
            <a:pPr algn="ctr"/>
            <a:r>
              <a:rPr lang="ja-JP" altLang="en-US" sz="2400" dirty="0" smtClean="0">
                <a:latin typeface="HG創英角ﾎﾟｯﾌﾟ体" pitchFamily="49" charset="-128"/>
                <a:ea typeface="HG創英角ﾎﾟｯﾌﾟ体" pitchFamily="49" charset="-128"/>
              </a:rPr>
              <a:t>しゃっくりがないかなど</a:t>
            </a:r>
            <a:endParaRPr kumimoji="1" lang="ja-JP" altLang="en-US" sz="2400" dirty="0">
              <a:latin typeface="HG創英角ﾎﾟｯﾌﾟ体" pitchFamily="49" charset="-128"/>
              <a:ea typeface="HG創英角ﾎﾟｯﾌﾟ体" pitchFamily="49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67544" y="0"/>
            <a:ext cx="8507288" cy="2362274"/>
          </a:xfrm>
        </p:spPr>
        <p:txBody>
          <a:bodyPr>
            <a:normAutofit/>
          </a:bodyPr>
          <a:lstStyle/>
          <a:p>
            <a:pPr algn="l"/>
            <a:r>
              <a:rPr lang="ja-JP" altLang="en-US" dirty="0" smtClean="0">
                <a:latin typeface="HG創英角ﾎﾟｯﾌﾟ体" pitchFamily="49" charset="-128"/>
                <a:ea typeface="HG創英角ﾎﾟｯﾌﾟ体" pitchFamily="49" charset="-128"/>
              </a:rPr>
              <a:t>実施⑪</a:t>
            </a:r>
            <a:r>
              <a:rPr lang="en-US" altLang="ja-JP" dirty="0" smtClean="0">
                <a:latin typeface="HG創英角ﾎﾟｯﾌﾟ体" pitchFamily="49" charset="-128"/>
                <a:ea typeface="HG創英角ﾎﾟｯﾌﾟ体" pitchFamily="49" charset="-128"/>
              </a:rPr>
              <a:t/>
            </a:r>
            <a:br>
              <a:rPr lang="en-US" altLang="ja-JP" dirty="0" smtClean="0">
                <a:latin typeface="HG創英角ﾎﾟｯﾌﾟ体" pitchFamily="49" charset="-128"/>
                <a:ea typeface="HG創英角ﾎﾟｯﾌﾟ体" pitchFamily="49" charset="-128"/>
              </a:rPr>
            </a:br>
            <a:r>
              <a:rPr lang="ja-JP" altLang="en-US" dirty="0" smtClean="0">
                <a:latin typeface="HG創英角ﾎﾟｯﾌﾟ体" pitchFamily="49" charset="-128"/>
                <a:ea typeface="HG創英角ﾎﾟｯﾌﾟ体" pitchFamily="49" charset="-128"/>
              </a:rPr>
              <a:t>注入中の表情や状態を定期的に観察</a:t>
            </a:r>
            <a:endParaRPr kumimoji="1" lang="ja-JP" altLang="en-US" dirty="0">
              <a:latin typeface="HG創英角ﾎﾟｯﾌﾟ体" pitchFamily="49" charset="-128"/>
              <a:ea typeface="HG創英角ﾎﾟｯﾌﾟ体" pitchFamily="49" charset="-128"/>
            </a:endParaRPr>
          </a:p>
        </p:txBody>
      </p:sp>
      <p:pic>
        <p:nvPicPr>
          <p:cNvPr id="7174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1720" y="1556792"/>
            <a:ext cx="5544616" cy="51198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円形吹き出し 3"/>
          <p:cNvSpPr/>
          <p:nvPr/>
        </p:nvSpPr>
        <p:spPr>
          <a:xfrm>
            <a:off x="5471592" y="2564904"/>
            <a:ext cx="3672408" cy="1800200"/>
          </a:xfrm>
          <a:prstGeom prst="wedgeEllipseCallout">
            <a:avLst>
              <a:gd name="adj1" fmla="val -51250"/>
              <a:gd name="adj2" fmla="val 33719"/>
            </a:avLst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400" dirty="0" smtClean="0">
                <a:latin typeface="HG創英角ﾎﾟｯﾌﾟ体" pitchFamily="49" charset="-128"/>
                <a:ea typeface="HG創英角ﾎﾟｯﾌﾟ体" pitchFamily="49" charset="-128"/>
              </a:rPr>
              <a:t>顔色・表情</a:t>
            </a:r>
            <a:endParaRPr lang="en-US" altLang="ja-JP" sz="2400" dirty="0" smtClean="0">
              <a:latin typeface="HG創英角ﾎﾟｯﾌﾟ体" pitchFamily="49" charset="-128"/>
              <a:ea typeface="HG創英角ﾎﾟｯﾌﾟ体" pitchFamily="49" charset="-128"/>
            </a:endParaRPr>
          </a:p>
          <a:p>
            <a:pPr algn="ctr"/>
            <a:r>
              <a:rPr kumimoji="1" lang="ja-JP" altLang="en-US" sz="2400" dirty="0" smtClean="0">
                <a:latin typeface="HG創英角ﾎﾟｯﾌﾟ体" pitchFamily="49" charset="-128"/>
                <a:ea typeface="HG創英角ﾎﾟｯﾌﾟ体" pitchFamily="49" charset="-128"/>
              </a:rPr>
              <a:t>訴えなど</a:t>
            </a:r>
            <a:endParaRPr kumimoji="1" lang="en-US" altLang="ja-JP" sz="2400" dirty="0" smtClean="0">
              <a:latin typeface="HG創英角ﾎﾟｯﾌﾟ体" pitchFamily="49" charset="-128"/>
              <a:ea typeface="HG創英角ﾎﾟｯﾌﾟ体" pitchFamily="49" charset="-128"/>
            </a:endParaRPr>
          </a:p>
          <a:p>
            <a:pPr algn="ctr"/>
            <a:r>
              <a:rPr lang="ja-JP" altLang="en-US" sz="2400" dirty="0" smtClean="0">
                <a:latin typeface="HG創英角ﾎﾟｯﾌﾟ体" pitchFamily="49" charset="-128"/>
                <a:ea typeface="HG創英角ﾎﾟｯﾌﾟ体" pitchFamily="49" charset="-128"/>
              </a:rPr>
              <a:t>おう気・おう吐や腹痛がないか</a:t>
            </a:r>
            <a:endParaRPr kumimoji="1" lang="ja-JP" altLang="en-US" sz="2400" dirty="0">
              <a:latin typeface="HG創英角ﾎﾟｯﾌﾟ体" pitchFamily="49" charset="-128"/>
              <a:ea typeface="HG創英角ﾎﾟｯﾌﾟ体" pitchFamily="49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1720" y="1844824"/>
            <a:ext cx="4745360" cy="47719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36712" y="-243408"/>
            <a:ext cx="8507288" cy="2362274"/>
          </a:xfrm>
        </p:spPr>
        <p:txBody>
          <a:bodyPr>
            <a:normAutofit/>
          </a:bodyPr>
          <a:lstStyle/>
          <a:p>
            <a:pPr algn="l"/>
            <a:r>
              <a:rPr lang="ja-JP" altLang="en-US" dirty="0" smtClean="0">
                <a:latin typeface="HG創英角ﾎﾟｯﾌﾟ体" pitchFamily="49" charset="-128"/>
                <a:ea typeface="HG創英角ﾎﾟｯﾌﾟ体" pitchFamily="49" charset="-128"/>
              </a:rPr>
              <a:t>実施⑫</a:t>
            </a:r>
            <a:r>
              <a:rPr lang="en-US" altLang="ja-JP" dirty="0" smtClean="0">
                <a:latin typeface="HG創英角ﾎﾟｯﾌﾟ体" pitchFamily="49" charset="-128"/>
                <a:ea typeface="HG創英角ﾎﾟｯﾌﾟ体" pitchFamily="49" charset="-128"/>
              </a:rPr>
              <a:t/>
            </a:r>
            <a:br>
              <a:rPr lang="en-US" altLang="ja-JP" dirty="0" smtClean="0">
                <a:latin typeface="HG創英角ﾎﾟｯﾌﾟ体" pitchFamily="49" charset="-128"/>
                <a:ea typeface="HG創英角ﾎﾟｯﾌﾟ体" pitchFamily="49" charset="-128"/>
              </a:rPr>
            </a:br>
            <a:r>
              <a:rPr lang="ja-JP" altLang="en-US" dirty="0" smtClean="0">
                <a:latin typeface="HG創英角ﾎﾟｯﾌﾟ体" pitchFamily="49" charset="-128"/>
                <a:ea typeface="HG創英角ﾎﾟｯﾌﾟ体" pitchFamily="49" charset="-128"/>
              </a:rPr>
              <a:t>注入中の利用者の体位を観察</a:t>
            </a:r>
            <a:endParaRPr kumimoji="1" lang="ja-JP" altLang="en-US" dirty="0">
              <a:latin typeface="HG創英角ﾎﾟｯﾌﾟ体" pitchFamily="49" charset="-128"/>
              <a:ea typeface="HG創英角ﾎﾟｯﾌﾟ体" pitchFamily="49" charset="-128"/>
            </a:endParaRPr>
          </a:p>
        </p:txBody>
      </p:sp>
      <p:sp>
        <p:nvSpPr>
          <p:cNvPr id="3" name="円形吹き出し 2"/>
          <p:cNvSpPr/>
          <p:nvPr/>
        </p:nvSpPr>
        <p:spPr>
          <a:xfrm>
            <a:off x="4644008" y="1916832"/>
            <a:ext cx="4248472" cy="936104"/>
          </a:xfrm>
          <a:prstGeom prst="wedgeEllipseCallout">
            <a:avLst/>
          </a:prstGeom>
          <a:solidFill>
            <a:schemeClr val="accent4">
              <a:lumMod val="75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2400" dirty="0" smtClean="0">
                <a:latin typeface="HG創英角ﾎﾟｯﾌﾟ体" pitchFamily="49" charset="-128"/>
                <a:ea typeface="HG創英角ﾎﾟｯﾌﾟ体" pitchFamily="49" charset="-128"/>
              </a:rPr>
              <a:t>ずり落ちていないか</a:t>
            </a:r>
            <a:endParaRPr kumimoji="1" lang="ja-JP" altLang="en-US" sz="2400" dirty="0">
              <a:latin typeface="HG創英角ﾎﾟｯﾌﾟ体" pitchFamily="49" charset="-128"/>
              <a:ea typeface="HG創英角ﾎﾟｯﾌﾟ体" pitchFamily="49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19672" y="1772816"/>
            <a:ext cx="5400600" cy="4760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95536" y="-315416"/>
            <a:ext cx="8507288" cy="2362274"/>
          </a:xfrm>
        </p:spPr>
        <p:txBody>
          <a:bodyPr>
            <a:normAutofit/>
          </a:bodyPr>
          <a:lstStyle/>
          <a:p>
            <a:pPr algn="l"/>
            <a:r>
              <a:rPr lang="ja-JP" altLang="en-US" dirty="0" smtClean="0">
                <a:latin typeface="HG創英角ﾎﾟｯﾌﾟ体" pitchFamily="49" charset="-128"/>
                <a:ea typeface="HG創英角ﾎﾟｯﾌﾟ体" pitchFamily="49" charset="-128"/>
              </a:rPr>
              <a:t>実施⑬</a:t>
            </a:r>
            <a:r>
              <a:rPr lang="en-US" altLang="ja-JP" dirty="0" smtClean="0">
                <a:latin typeface="HG創英角ﾎﾟｯﾌﾟ体" pitchFamily="49" charset="-128"/>
                <a:ea typeface="HG創英角ﾎﾟｯﾌﾟ体" pitchFamily="49" charset="-128"/>
              </a:rPr>
              <a:t/>
            </a:r>
            <a:br>
              <a:rPr lang="en-US" altLang="ja-JP" dirty="0" smtClean="0">
                <a:latin typeface="HG創英角ﾎﾟｯﾌﾟ体" pitchFamily="49" charset="-128"/>
                <a:ea typeface="HG創英角ﾎﾟｯﾌﾟ体" pitchFamily="49" charset="-128"/>
              </a:rPr>
            </a:br>
            <a:r>
              <a:rPr lang="ja-JP" altLang="en-US" dirty="0" smtClean="0">
                <a:latin typeface="HG創英角ﾎﾟｯﾌﾟ体" pitchFamily="49" charset="-128"/>
                <a:ea typeface="HG創英角ﾎﾟｯﾌﾟ体" pitchFamily="49" charset="-128"/>
              </a:rPr>
              <a:t>注入物の滴下の状態を観察</a:t>
            </a:r>
            <a:endParaRPr kumimoji="1" lang="ja-JP" altLang="en-US" dirty="0">
              <a:latin typeface="HG創英角ﾎﾟｯﾌﾟ体" pitchFamily="49" charset="-128"/>
              <a:ea typeface="HG創英角ﾎﾟｯﾌﾟ体" pitchFamily="49" charset="-128"/>
            </a:endParaRPr>
          </a:p>
        </p:txBody>
      </p:sp>
      <p:sp>
        <p:nvSpPr>
          <p:cNvPr id="4" name="円形吹き出し 3"/>
          <p:cNvSpPr/>
          <p:nvPr/>
        </p:nvSpPr>
        <p:spPr>
          <a:xfrm>
            <a:off x="5076056" y="4941168"/>
            <a:ext cx="3528392" cy="1728192"/>
          </a:xfrm>
          <a:prstGeom prst="wedgeEllipseCallout">
            <a:avLst>
              <a:gd name="adj1" fmla="val -63616"/>
              <a:gd name="adj2" fmla="val -75484"/>
            </a:avLst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ja-JP"/>
            </a:defPPr>
            <a:lvl1pPr marL="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ja-JP" altLang="en-US" sz="2400" dirty="0" smtClean="0">
                <a:latin typeface="HG創英角ﾎﾟｯﾌﾟ体" pitchFamily="49" charset="-128"/>
                <a:ea typeface="HG創英角ﾎﾟｯﾌﾟ体" pitchFamily="49" charset="-128"/>
              </a:rPr>
              <a:t>チューブの状態も観察する</a:t>
            </a:r>
            <a:endParaRPr kumimoji="1" lang="ja-JP" altLang="en-US" sz="2400" dirty="0">
              <a:latin typeface="HG創英角ﾎﾟｯﾌﾟ体" pitchFamily="49" charset="-128"/>
              <a:ea typeface="HG創英角ﾎﾟｯﾌﾟ体" pitchFamily="49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23528" y="-171400"/>
            <a:ext cx="8507288" cy="2362274"/>
          </a:xfrm>
        </p:spPr>
        <p:txBody>
          <a:bodyPr>
            <a:normAutofit/>
          </a:bodyPr>
          <a:lstStyle/>
          <a:p>
            <a:pPr algn="l"/>
            <a:r>
              <a:rPr lang="ja-JP" altLang="en-US" dirty="0" smtClean="0">
                <a:latin typeface="HG創英角ﾎﾟｯﾌﾟ体" pitchFamily="49" charset="-128"/>
                <a:ea typeface="HG創英角ﾎﾟｯﾌﾟ体" pitchFamily="49" charset="-128"/>
              </a:rPr>
              <a:t>実施⑭</a:t>
            </a:r>
            <a:r>
              <a:rPr lang="en-US" altLang="ja-JP" dirty="0" smtClean="0">
                <a:latin typeface="HG創英角ﾎﾟｯﾌﾟ体" pitchFamily="49" charset="-128"/>
                <a:ea typeface="HG創英角ﾎﾟｯﾌﾟ体" pitchFamily="49" charset="-128"/>
              </a:rPr>
              <a:t/>
            </a:r>
            <a:br>
              <a:rPr lang="en-US" altLang="ja-JP" dirty="0" smtClean="0">
                <a:latin typeface="HG創英角ﾎﾟｯﾌﾟ体" pitchFamily="49" charset="-128"/>
                <a:ea typeface="HG創英角ﾎﾟｯﾌﾟ体" pitchFamily="49" charset="-128"/>
              </a:rPr>
            </a:br>
            <a:r>
              <a:rPr lang="ja-JP" altLang="en-US" dirty="0" smtClean="0">
                <a:latin typeface="HG創英角ﾎﾟｯﾌﾟ体" pitchFamily="49" charset="-128"/>
                <a:ea typeface="HG創英角ﾎﾟｯﾌﾟ体" pitchFamily="49" charset="-128"/>
              </a:rPr>
              <a:t>挿入部からの栄養剤の漏れを</a:t>
            </a:r>
            <a:r>
              <a:rPr lang="en-US" altLang="ja-JP" dirty="0" smtClean="0">
                <a:latin typeface="HG創英角ﾎﾟｯﾌﾟ体" pitchFamily="49" charset="-128"/>
                <a:ea typeface="HG創英角ﾎﾟｯﾌﾟ体" pitchFamily="49" charset="-128"/>
              </a:rPr>
              <a:t/>
            </a:r>
            <a:br>
              <a:rPr lang="en-US" altLang="ja-JP" dirty="0" smtClean="0">
                <a:latin typeface="HG創英角ﾎﾟｯﾌﾟ体" pitchFamily="49" charset="-128"/>
                <a:ea typeface="HG創英角ﾎﾟｯﾌﾟ体" pitchFamily="49" charset="-128"/>
              </a:rPr>
            </a:br>
            <a:r>
              <a:rPr lang="ja-JP" altLang="en-US" dirty="0" smtClean="0">
                <a:latin typeface="HG創英角ﾎﾟｯﾌﾟ体" pitchFamily="49" charset="-128"/>
                <a:ea typeface="HG創英角ﾎﾟｯﾌﾟ体" pitchFamily="49" charset="-128"/>
              </a:rPr>
              <a:t>観察</a:t>
            </a:r>
            <a:endParaRPr kumimoji="1" lang="ja-JP" altLang="en-US" dirty="0">
              <a:latin typeface="HG創英角ﾎﾟｯﾌﾟ体" pitchFamily="49" charset="-128"/>
              <a:ea typeface="HG創英角ﾎﾟｯﾌﾟ体" pitchFamily="49" charset="-128"/>
            </a:endParaRPr>
          </a:p>
        </p:txBody>
      </p:sp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79712" y="1412776"/>
            <a:ext cx="4896544" cy="52317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251520" y="-171400"/>
            <a:ext cx="8507288" cy="2362274"/>
          </a:xfrm>
        </p:spPr>
        <p:txBody>
          <a:bodyPr>
            <a:normAutofit/>
          </a:bodyPr>
          <a:lstStyle/>
          <a:p>
            <a:pPr algn="l"/>
            <a:r>
              <a:rPr lang="ja-JP" altLang="en-US" dirty="0" smtClean="0">
                <a:latin typeface="HG創英角ﾎﾟｯﾌﾟ体" pitchFamily="49" charset="-128"/>
                <a:ea typeface="HG創英角ﾎﾟｯﾌﾟ体" pitchFamily="49" charset="-128"/>
              </a:rPr>
              <a:t>実施⑯</a:t>
            </a:r>
            <a:r>
              <a:rPr lang="en-US" altLang="ja-JP" dirty="0" smtClean="0">
                <a:latin typeface="HG創英角ﾎﾟｯﾌﾟ体" pitchFamily="49" charset="-128"/>
                <a:ea typeface="HG創英角ﾎﾟｯﾌﾟ体" pitchFamily="49" charset="-128"/>
              </a:rPr>
              <a:t/>
            </a:r>
            <a:br>
              <a:rPr lang="en-US" altLang="ja-JP" dirty="0" smtClean="0">
                <a:latin typeface="HG創英角ﾎﾟｯﾌﾟ体" pitchFamily="49" charset="-128"/>
                <a:ea typeface="HG創英角ﾎﾟｯﾌﾟ体" pitchFamily="49" charset="-128"/>
              </a:rPr>
            </a:br>
            <a:r>
              <a:rPr lang="ja-JP" altLang="en-US" dirty="0" smtClean="0">
                <a:latin typeface="HG創英角ﾎﾟｯﾌﾟ体" pitchFamily="49" charset="-128"/>
                <a:ea typeface="HG創英角ﾎﾟｯﾌﾟ体" pitchFamily="49" charset="-128"/>
              </a:rPr>
              <a:t>クレンメを閉め、経管栄養チューブの接続をはずす</a:t>
            </a:r>
            <a:endParaRPr kumimoji="1" lang="ja-JP" altLang="en-US" dirty="0">
              <a:latin typeface="HG創英角ﾎﾟｯﾌﾟ体" pitchFamily="49" charset="-128"/>
              <a:ea typeface="HG創英角ﾎﾟｯﾌﾟ体" pitchFamily="49" charset="-128"/>
            </a:endParaRPr>
          </a:p>
        </p:txBody>
      </p:sp>
      <p:pic>
        <p:nvPicPr>
          <p:cNvPr id="4" name="Picture 2" descr="C:\Users\wp078603\Desktop\経管栄養\PC26018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19872" y="2348880"/>
            <a:ext cx="5169768" cy="3877326"/>
          </a:xfrm>
          <a:prstGeom prst="rect">
            <a:avLst/>
          </a:prstGeom>
          <a:noFill/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>
            <a:lum bright="10000"/>
          </a:blip>
          <a:srcRect/>
          <a:stretch>
            <a:fillRect/>
          </a:stretch>
        </p:blipFill>
        <p:spPr bwMode="auto">
          <a:xfrm>
            <a:off x="467544" y="2492896"/>
            <a:ext cx="2376264" cy="30527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>
                <a:latin typeface="HG創英角ﾎﾟｯﾌﾟ体" pitchFamily="49" charset="-128"/>
                <a:ea typeface="HG創英角ﾎﾟｯﾌﾟ体" pitchFamily="49" charset="-128"/>
              </a:rPr>
              <a:t>　必要物品の準備</a:t>
            </a:r>
            <a:endParaRPr kumimoji="1" lang="ja-JP" altLang="en-US" dirty="0">
              <a:latin typeface="HG創英角ﾎﾟｯﾌﾟ体" pitchFamily="49" charset="-128"/>
              <a:ea typeface="HG創英角ﾎﾟｯﾌﾟ体" pitchFamily="49" charset="-128"/>
            </a:endParaRPr>
          </a:p>
        </p:txBody>
      </p:sp>
      <p:sp>
        <p:nvSpPr>
          <p:cNvPr id="3" name="正方形/長方形 2"/>
          <p:cNvSpPr/>
          <p:nvPr/>
        </p:nvSpPr>
        <p:spPr>
          <a:xfrm>
            <a:off x="179512" y="1556792"/>
            <a:ext cx="3240360" cy="4176464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ja-JP" altLang="en-US" sz="2800" b="1" dirty="0" smtClean="0">
                <a:solidFill>
                  <a:schemeClr val="tx1"/>
                </a:solidFill>
                <a:latin typeface="HG創英角ﾎﾟｯﾌﾟ体" pitchFamily="49" charset="-128"/>
                <a:ea typeface="HG創英角ﾎﾟｯﾌﾟ体" pitchFamily="49" charset="-128"/>
              </a:rPr>
              <a:t>１イルリガートル</a:t>
            </a:r>
            <a:endParaRPr lang="en-US" altLang="ja-JP" sz="2800" b="1" dirty="0" smtClean="0">
              <a:solidFill>
                <a:schemeClr val="tx1"/>
              </a:solidFill>
              <a:latin typeface="HG創英角ﾎﾟｯﾌﾟ体" pitchFamily="49" charset="-128"/>
              <a:ea typeface="HG創英角ﾎﾟｯﾌﾟ体" pitchFamily="49" charset="-128"/>
            </a:endParaRPr>
          </a:p>
          <a:p>
            <a:r>
              <a:rPr kumimoji="1" lang="ja-JP" altLang="en-US" sz="2800" b="1" dirty="0" smtClean="0">
                <a:solidFill>
                  <a:schemeClr val="tx1"/>
                </a:solidFill>
                <a:latin typeface="HG創英角ﾎﾟｯﾌﾟ体" pitchFamily="49" charset="-128"/>
                <a:ea typeface="HG創英角ﾎﾟｯﾌﾟ体" pitchFamily="49" charset="-128"/>
              </a:rPr>
              <a:t>２</a:t>
            </a:r>
            <a:r>
              <a:rPr lang="ja-JP" altLang="en-US" sz="2800" b="1" dirty="0" smtClean="0">
                <a:solidFill>
                  <a:schemeClr val="tx1"/>
                </a:solidFill>
                <a:latin typeface="HG創英角ﾎﾟｯﾌﾟ体" pitchFamily="49" charset="-128"/>
                <a:ea typeface="HG創英角ﾎﾟｯﾌﾟ体" pitchFamily="49" charset="-128"/>
              </a:rPr>
              <a:t>ｶﾃｰﾃﾙﾁｯﾌﾟｼﾘﾝｼﾞ</a:t>
            </a:r>
            <a:endParaRPr kumimoji="1" lang="en-US" altLang="ja-JP" sz="2800" b="1" dirty="0" smtClean="0">
              <a:solidFill>
                <a:schemeClr val="tx1"/>
              </a:solidFill>
              <a:latin typeface="HG創英角ﾎﾟｯﾌﾟ体" pitchFamily="49" charset="-128"/>
              <a:ea typeface="HG創英角ﾎﾟｯﾌﾟ体" pitchFamily="49" charset="-128"/>
            </a:endParaRPr>
          </a:p>
          <a:p>
            <a:r>
              <a:rPr lang="ja-JP" altLang="en-US" sz="2800" b="1" dirty="0" smtClean="0">
                <a:solidFill>
                  <a:schemeClr val="tx1"/>
                </a:solidFill>
                <a:latin typeface="HG創英角ﾎﾟｯﾌﾟ体" pitchFamily="49" charset="-128"/>
                <a:ea typeface="HG創英角ﾎﾟｯﾌﾟ体" pitchFamily="49" charset="-128"/>
              </a:rPr>
              <a:t>３栄養点滴ﾁｭｰﾌﾞ</a:t>
            </a:r>
            <a:endParaRPr lang="en-US" altLang="ja-JP" sz="2800" b="1" dirty="0" smtClean="0">
              <a:solidFill>
                <a:schemeClr val="tx1"/>
              </a:solidFill>
              <a:latin typeface="HG創英角ﾎﾟｯﾌﾟ体" pitchFamily="49" charset="-128"/>
              <a:ea typeface="HG創英角ﾎﾟｯﾌﾟ体" pitchFamily="49" charset="-128"/>
            </a:endParaRPr>
          </a:p>
          <a:p>
            <a:r>
              <a:rPr lang="ja-JP" altLang="en-US" sz="2800" b="1" dirty="0" smtClean="0">
                <a:solidFill>
                  <a:schemeClr val="bg2">
                    <a:lumMod val="25000"/>
                  </a:schemeClr>
                </a:solidFill>
                <a:latin typeface="HG創英角ﾎﾟｯﾌﾟ体" pitchFamily="49" charset="-128"/>
                <a:ea typeface="HG創英角ﾎﾟｯﾌﾟ体" pitchFamily="49" charset="-128"/>
              </a:rPr>
              <a:t>４接続ﾁｭｰﾌﾞ</a:t>
            </a:r>
            <a:endParaRPr lang="en-US" altLang="ja-JP" sz="2800" b="1" dirty="0" smtClean="0">
              <a:solidFill>
                <a:schemeClr val="bg2">
                  <a:lumMod val="25000"/>
                </a:schemeClr>
              </a:solidFill>
              <a:latin typeface="HG創英角ﾎﾟｯﾌﾟ体" pitchFamily="49" charset="-128"/>
              <a:ea typeface="HG創英角ﾎﾟｯﾌﾟ体" pitchFamily="49" charset="-128"/>
            </a:endParaRPr>
          </a:p>
          <a:p>
            <a:r>
              <a:rPr lang="ja-JP" altLang="en-US" sz="2800" b="1" dirty="0" smtClean="0">
                <a:solidFill>
                  <a:schemeClr val="bg2">
                    <a:lumMod val="25000"/>
                  </a:schemeClr>
                </a:solidFill>
                <a:latin typeface="HG創英角ﾎﾟｯﾌﾟ体" pitchFamily="49" charset="-128"/>
                <a:ea typeface="HG創英角ﾎﾟｯﾌﾟ体" pitchFamily="49" charset="-128"/>
              </a:rPr>
              <a:t>（ｺﾈｸﾀｰ</a:t>
            </a:r>
            <a:r>
              <a:rPr lang="en-US" altLang="ja-JP" sz="2800" b="1" dirty="0" smtClean="0">
                <a:solidFill>
                  <a:schemeClr val="bg2">
                    <a:lumMod val="25000"/>
                  </a:schemeClr>
                </a:solidFill>
                <a:latin typeface="HG創英角ﾎﾟｯﾌﾟ体" pitchFamily="49" charset="-128"/>
                <a:ea typeface="HG創英角ﾎﾟｯﾌﾟ体" pitchFamily="49" charset="-128"/>
              </a:rPr>
              <a:t>)</a:t>
            </a:r>
            <a:r>
              <a:rPr lang="ja-JP" altLang="en-US" sz="2800" b="1" dirty="0" smtClean="0">
                <a:solidFill>
                  <a:schemeClr val="bg2">
                    <a:lumMod val="25000"/>
                  </a:schemeClr>
                </a:solidFill>
                <a:latin typeface="HG創英角ﾎﾟｯﾌﾟ体" pitchFamily="49" charset="-128"/>
                <a:ea typeface="HG創英角ﾎﾟｯﾌﾟ体" pitchFamily="49" charset="-128"/>
              </a:rPr>
              <a:t>ボタン型</a:t>
            </a:r>
            <a:endParaRPr lang="en-US" altLang="ja-JP" sz="2800" b="1" dirty="0" smtClean="0">
              <a:solidFill>
                <a:schemeClr val="bg2">
                  <a:lumMod val="25000"/>
                </a:schemeClr>
              </a:solidFill>
              <a:latin typeface="HG創英角ﾎﾟｯﾌﾟ体" pitchFamily="49" charset="-128"/>
              <a:ea typeface="HG創英角ﾎﾟｯﾌﾟ体" pitchFamily="49" charset="-128"/>
            </a:endParaRPr>
          </a:p>
          <a:p>
            <a:r>
              <a:rPr lang="ja-JP" altLang="en-US" sz="2800" b="1" dirty="0" smtClean="0">
                <a:solidFill>
                  <a:schemeClr val="tx1"/>
                </a:solidFill>
                <a:latin typeface="HG創英角ﾎﾟｯﾌﾟ体" pitchFamily="49" charset="-128"/>
                <a:ea typeface="HG創英角ﾎﾟｯﾌﾟ体" pitchFamily="49" charset="-128"/>
              </a:rPr>
              <a:t>５計量カップ</a:t>
            </a:r>
            <a:endParaRPr lang="en-US" altLang="ja-JP" sz="2800" b="1" dirty="0" smtClean="0">
              <a:solidFill>
                <a:schemeClr val="tx1"/>
              </a:solidFill>
              <a:latin typeface="HG創英角ﾎﾟｯﾌﾟ体" pitchFamily="49" charset="-128"/>
              <a:ea typeface="HG創英角ﾎﾟｯﾌﾟ体" pitchFamily="49" charset="-128"/>
            </a:endParaRPr>
          </a:p>
          <a:p>
            <a:r>
              <a:rPr lang="ja-JP" altLang="en-US" sz="2800" b="1" dirty="0" smtClean="0">
                <a:solidFill>
                  <a:schemeClr val="tx1"/>
                </a:solidFill>
                <a:latin typeface="HG創英角ﾎﾟｯﾌﾟ体" pitchFamily="49" charset="-128"/>
                <a:ea typeface="HG創英角ﾎﾟｯﾌﾟ体" pitchFamily="49" charset="-128"/>
              </a:rPr>
              <a:t>６膿盆</a:t>
            </a:r>
            <a:endParaRPr lang="en-US" altLang="ja-JP" sz="2800" b="1" dirty="0" smtClean="0">
              <a:solidFill>
                <a:schemeClr val="tx1"/>
              </a:solidFill>
              <a:latin typeface="HG創英角ﾎﾟｯﾌﾟ体" pitchFamily="49" charset="-128"/>
              <a:ea typeface="HG創英角ﾎﾟｯﾌﾟ体" pitchFamily="49" charset="-128"/>
            </a:endParaRPr>
          </a:p>
          <a:p>
            <a:r>
              <a:rPr lang="ja-JP" altLang="en-US" sz="2800" b="1" dirty="0" smtClean="0">
                <a:solidFill>
                  <a:schemeClr val="tx1"/>
                </a:solidFill>
                <a:latin typeface="HG創英角ﾎﾟｯﾌﾟ体" pitchFamily="49" charset="-128"/>
                <a:ea typeface="HG創英角ﾎﾟｯﾌﾟ体" pitchFamily="49" charset="-128"/>
              </a:rPr>
              <a:t>７ﾃﾞｨｽﾎﾟｰｻﾌﾞﾙ手袋</a:t>
            </a:r>
            <a:endParaRPr lang="en-US" altLang="ja-JP" sz="2800" b="1" dirty="0" smtClean="0">
              <a:solidFill>
                <a:schemeClr val="tx1"/>
              </a:solidFill>
              <a:latin typeface="HG創英角ﾎﾟｯﾌﾟ体" pitchFamily="49" charset="-128"/>
              <a:ea typeface="HG創英角ﾎﾟｯﾌﾟ体" pitchFamily="49" charset="-128"/>
            </a:endParaRPr>
          </a:p>
          <a:p>
            <a:r>
              <a:rPr lang="ja-JP" altLang="en-US" sz="2800" b="1" dirty="0" smtClean="0">
                <a:solidFill>
                  <a:schemeClr val="tx1"/>
                </a:solidFill>
                <a:latin typeface="HG創英角ﾎﾟｯﾌﾟ体" pitchFamily="49" charset="-128"/>
                <a:ea typeface="HG創英角ﾎﾟｯﾌﾟ体" pitchFamily="49" charset="-128"/>
              </a:rPr>
              <a:t>８スタンド</a:t>
            </a:r>
            <a:endParaRPr kumimoji="1" lang="ja-JP" altLang="en-US" sz="3600" b="1" dirty="0">
              <a:solidFill>
                <a:schemeClr val="tx1"/>
              </a:solidFill>
              <a:latin typeface="HG創英角ﾎﾟｯﾌﾟ体" pitchFamily="49" charset="-128"/>
              <a:ea typeface="HG創英角ﾎﾟｯﾌﾟ体" pitchFamily="49" charset="-128"/>
            </a:endParaRP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>
            <a:lum bright="10000"/>
          </a:blip>
          <a:srcRect/>
          <a:stretch>
            <a:fillRect/>
          </a:stretch>
        </p:blipFill>
        <p:spPr bwMode="auto">
          <a:xfrm>
            <a:off x="3491880" y="1268760"/>
            <a:ext cx="5400675" cy="5057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72200" y="1988840"/>
            <a:ext cx="2209800" cy="1600200"/>
          </a:xfrm>
          <a:prstGeom prst="rect">
            <a:avLst/>
          </a:prstGeom>
          <a:noFill/>
          <a:ln w="9525">
            <a:solidFill>
              <a:schemeClr val="bg2">
                <a:lumMod val="25000"/>
              </a:schemeClr>
            </a:solidFill>
            <a:miter lim="800000"/>
            <a:headEnd/>
            <a:tailEnd/>
          </a:ln>
        </p:spPr>
      </p:pic>
      <p:cxnSp>
        <p:nvCxnSpPr>
          <p:cNvPr id="9" name="直線矢印コネクタ 8"/>
          <p:cNvCxnSpPr/>
          <p:nvPr/>
        </p:nvCxnSpPr>
        <p:spPr>
          <a:xfrm flipH="1">
            <a:off x="6228184" y="3429000"/>
            <a:ext cx="720080" cy="1728192"/>
          </a:xfrm>
          <a:prstGeom prst="straightConnector1">
            <a:avLst/>
          </a:prstGeom>
          <a:ln w="22225">
            <a:bevel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8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47864" y="1556792"/>
            <a:ext cx="4496818" cy="49411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512" y="-171400"/>
            <a:ext cx="8748464" cy="2362274"/>
          </a:xfrm>
        </p:spPr>
        <p:txBody>
          <a:bodyPr>
            <a:normAutofit/>
          </a:bodyPr>
          <a:lstStyle/>
          <a:p>
            <a:pPr algn="l"/>
            <a:r>
              <a:rPr lang="ja-JP" altLang="en-US" dirty="0" smtClean="0">
                <a:latin typeface="HG創英角ﾎﾟｯﾌﾟ体" pitchFamily="49" charset="-128"/>
                <a:ea typeface="HG創英角ﾎﾟｯﾌﾟ体" pitchFamily="49" charset="-128"/>
              </a:rPr>
              <a:t>実施⑮</a:t>
            </a:r>
            <a:r>
              <a:rPr lang="en-US" altLang="ja-JP" dirty="0" smtClean="0">
                <a:latin typeface="HG創英角ﾎﾟｯﾌﾟ体" pitchFamily="49" charset="-128"/>
                <a:ea typeface="HG創英角ﾎﾟｯﾌﾟ体" pitchFamily="49" charset="-128"/>
              </a:rPr>
              <a:t/>
            </a:r>
            <a:br>
              <a:rPr lang="en-US" altLang="ja-JP" dirty="0" smtClean="0">
                <a:latin typeface="HG創英角ﾎﾟｯﾌﾟ体" pitchFamily="49" charset="-128"/>
                <a:ea typeface="HG創英角ﾎﾟｯﾌﾟ体" pitchFamily="49" charset="-128"/>
              </a:rPr>
            </a:br>
            <a:r>
              <a:rPr lang="ja-JP" altLang="en-US" dirty="0" smtClean="0">
                <a:latin typeface="HG創英角ﾎﾟｯﾌﾟ体" pitchFamily="49" charset="-128"/>
                <a:ea typeface="HG創英角ﾎﾟｯﾌﾟ体" pitchFamily="49" charset="-128"/>
              </a:rPr>
              <a:t>注入終了後は白湯を注入し、状態を観察する</a:t>
            </a:r>
            <a:endParaRPr kumimoji="1" lang="ja-JP" altLang="en-US" dirty="0">
              <a:latin typeface="HG創英角ﾎﾟｯﾌﾟ体" pitchFamily="49" charset="-128"/>
              <a:ea typeface="HG創英角ﾎﾟｯﾌﾟ体" pitchFamily="49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47864" y="2276872"/>
            <a:ext cx="2649530" cy="3096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7" name="Picture 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84167" y="2276872"/>
            <a:ext cx="2984523" cy="31683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95536" y="-171400"/>
            <a:ext cx="8507288" cy="2362274"/>
          </a:xfrm>
        </p:spPr>
        <p:txBody>
          <a:bodyPr>
            <a:normAutofit/>
          </a:bodyPr>
          <a:lstStyle/>
          <a:p>
            <a:pPr algn="l"/>
            <a:r>
              <a:rPr lang="ja-JP" altLang="en-US" dirty="0" smtClean="0">
                <a:latin typeface="HG創英角ﾎﾟｯﾌﾟ体" pitchFamily="49" charset="-128"/>
                <a:ea typeface="HG創英角ﾎﾟｯﾌﾟ体" pitchFamily="49" charset="-128"/>
              </a:rPr>
              <a:t>実施⑯（チューブ型）</a:t>
            </a:r>
            <a:r>
              <a:rPr lang="en-US" altLang="ja-JP" dirty="0" smtClean="0">
                <a:latin typeface="HG創英角ﾎﾟｯﾌﾟ体" pitchFamily="49" charset="-128"/>
                <a:ea typeface="HG創英角ﾎﾟｯﾌﾟ体" pitchFamily="49" charset="-128"/>
              </a:rPr>
              <a:t/>
            </a:r>
            <a:br>
              <a:rPr lang="en-US" altLang="ja-JP" dirty="0" smtClean="0">
                <a:latin typeface="HG創英角ﾎﾟｯﾌﾟ体" pitchFamily="49" charset="-128"/>
                <a:ea typeface="HG創英角ﾎﾟｯﾌﾟ体" pitchFamily="49" charset="-128"/>
              </a:rPr>
            </a:br>
            <a:r>
              <a:rPr lang="ja-JP" altLang="en-US" dirty="0" smtClean="0">
                <a:latin typeface="HG創英角ﾎﾟｯﾌﾟ体" pitchFamily="49" charset="-128"/>
                <a:ea typeface="HG創英角ﾎﾟｯﾌﾟ体" pitchFamily="49" charset="-128"/>
              </a:rPr>
              <a:t>胃</a:t>
            </a:r>
            <a:r>
              <a:rPr lang="ja-JP" altLang="en-US" dirty="0" err="1" smtClean="0">
                <a:latin typeface="HG創英角ﾎﾟｯﾌﾟ体" pitchFamily="49" charset="-128"/>
                <a:ea typeface="HG創英角ﾎﾟｯﾌﾟ体" pitchFamily="49" charset="-128"/>
              </a:rPr>
              <a:t>ろう</a:t>
            </a:r>
            <a:r>
              <a:rPr lang="ja-JP" altLang="en-US" dirty="0" smtClean="0">
                <a:latin typeface="HG創英角ﾎﾟｯﾌﾟ体" pitchFamily="49" charset="-128"/>
                <a:ea typeface="HG創英角ﾎﾟｯﾌﾟ体" pitchFamily="49" charset="-128"/>
              </a:rPr>
              <a:t>チューブのふたを閉め、半座位を保つ</a:t>
            </a:r>
            <a:endParaRPr kumimoji="1" lang="ja-JP" altLang="en-US" dirty="0">
              <a:latin typeface="HG創英角ﾎﾟｯﾌﾟ体" pitchFamily="49" charset="-128"/>
              <a:ea typeface="HG創英角ﾎﾟｯﾌﾟ体" pitchFamily="49" charset="-128"/>
            </a:endParaRPr>
          </a:p>
        </p:txBody>
      </p:sp>
      <p:sp>
        <p:nvSpPr>
          <p:cNvPr id="9" name="円形吹き出し 8"/>
          <p:cNvSpPr/>
          <p:nvPr/>
        </p:nvSpPr>
        <p:spPr>
          <a:xfrm>
            <a:off x="4823520" y="5373216"/>
            <a:ext cx="4320480" cy="1296144"/>
          </a:xfrm>
          <a:prstGeom prst="wedgeEllipseCallout">
            <a:avLst>
              <a:gd name="adj1" fmla="val -27151"/>
              <a:gd name="adj2" fmla="val -96495"/>
            </a:avLst>
          </a:prstGeom>
          <a:solidFill>
            <a:schemeClr val="accent3">
              <a:lumMod val="5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2400" dirty="0" smtClean="0">
                <a:latin typeface="HG創英角ﾎﾟｯﾌﾟ体" pitchFamily="49" charset="-128"/>
                <a:ea typeface="HG創英角ﾎﾟｯﾌﾟ体" pitchFamily="49" charset="-128"/>
              </a:rPr>
              <a:t>胃</a:t>
            </a:r>
            <a:r>
              <a:rPr kumimoji="1" lang="ja-JP" altLang="en-US" sz="2400" dirty="0" err="1" smtClean="0">
                <a:latin typeface="HG創英角ﾎﾟｯﾌﾟ体" pitchFamily="49" charset="-128"/>
                <a:ea typeface="HG創英角ﾎﾟｯﾌﾟ体" pitchFamily="49" charset="-128"/>
              </a:rPr>
              <a:t>ろう</a:t>
            </a:r>
            <a:r>
              <a:rPr lang="ja-JP" altLang="en-US" sz="2400" dirty="0" smtClean="0">
                <a:latin typeface="HG創英角ﾎﾟｯﾌﾟ体" pitchFamily="49" charset="-128"/>
                <a:ea typeface="HG創英角ﾎﾟｯﾌﾟ体" pitchFamily="49" charset="-128"/>
              </a:rPr>
              <a:t>チューブ</a:t>
            </a:r>
            <a:r>
              <a:rPr kumimoji="1" lang="ja-JP" altLang="en-US" sz="2400" dirty="0" smtClean="0">
                <a:latin typeface="HG創英角ﾎﾟｯﾌﾟ体" pitchFamily="49" charset="-128"/>
                <a:ea typeface="HG創英角ﾎﾟｯﾌﾟ体" pitchFamily="49" charset="-128"/>
              </a:rPr>
              <a:t>のふたを閉めて、清潔に固定する</a:t>
            </a:r>
            <a:endParaRPr kumimoji="1" lang="ja-JP" altLang="en-US" sz="2400" dirty="0">
              <a:latin typeface="HG創英角ﾎﾟｯﾌﾟ体" pitchFamily="49" charset="-128"/>
              <a:ea typeface="HG創英角ﾎﾟｯﾌﾟ体" pitchFamily="49" charset="-128"/>
            </a:endParaRPr>
          </a:p>
        </p:txBody>
      </p:sp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9512" y="2204864"/>
            <a:ext cx="3071670" cy="36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9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95536" y="0"/>
            <a:ext cx="8507288" cy="2362274"/>
          </a:xfrm>
        </p:spPr>
        <p:txBody>
          <a:bodyPr>
            <a:normAutofit/>
          </a:bodyPr>
          <a:lstStyle/>
          <a:p>
            <a:pPr algn="l"/>
            <a:r>
              <a:rPr lang="ja-JP" altLang="en-US" dirty="0" smtClean="0">
                <a:latin typeface="HG創英角ﾎﾟｯﾌﾟ体" pitchFamily="49" charset="-128"/>
                <a:ea typeface="HG創英角ﾎﾟｯﾌﾟ体" pitchFamily="49" charset="-128"/>
              </a:rPr>
              <a:t>実施⑯（ボタン型）</a:t>
            </a:r>
            <a:r>
              <a:rPr lang="en-US" altLang="ja-JP" dirty="0" smtClean="0">
                <a:latin typeface="HG創英角ﾎﾟｯﾌﾟ体" pitchFamily="49" charset="-128"/>
                <a:ea typeface="HG創英角ﾎﾟｯﾌﾟ体" pitchFamily="49" charset="-128"/>
              </a:rPr>
              <a:t/>
            </a:r>
            <a:br>
              <a:rPr lang="en-US" altLang="ja-JP" dirty="0" smtClean="0">
                <a:latin typeface="HG創英角ﾎﾟｯﾌﾟ体" pitchFamily="49" charset="-128"/>
                <a:ea typeface="HG創英角ﾎﾟｯﾌﾟ体" pitchFamily="49" charset="-128"/>
              </a:rPr>
            </a:br>
            <a:r>
              <a:rPr lang="ja-JP" altLang="en-US" dirty="0" smtClean="0">
                <a:latin typeface="HG創英角ﾎﾟｯﾌﾟ体" pitchFamily="49" charset="-128"/>
                <a:ea typeface="HG創英角ﾎﾟｯﾌﾟ体" pitchFamily="49" charset="-128"/>
              </a:rPr>
              <a:t>クレンメを閉め、接続チューブをはずし、半座位を保つ</a:t>
            </a:r>
            <a:endParaRPr kumimoji="1" lang="ja-JP" altLang="en-US" dirty="0">
              <a:latin typeface="HG創英角ﾎﾟｯﾌﾟ体" pitchFamily="49" charset="-128"/>
              <a:ea typeface="HG創英角ﾎﾟｯﾌﾟ体" pitchFamily="49" charset="-128"/>
            </a:endParaRPr>
          </a:p>
        </p:txBody>
      </p:sp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2564904"/>
            <a:ext cx="2643722" cy="38164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3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43808" y="2564904"/>
            <a:ext cx="4253548" cy="38164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5" name="Picture 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164288" y="2564904"/>
            <a:ext cx="1822702" cy="32403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円形吹き出し 8"/>
          <p:cNvSpPr/>
          <p:nvPr/>
        </p:nvSpPr>
        <p:spPr>
          <a:xfrm>
            <a:off x="6372200" y="5561856"/>
            <a:ext cx="2520280" cy="1296144"/>
          </a:xfrm>
          <a:prstGeom prst="wedgeEllipseCallout">
            <a:avLst>
              <a:gd name="adj1" fmla="val 9492"/>
              <a:gd name="adj2" fmla="val -88071"/>
            </a:avLst>
          </a:prstGeom>
          <a:solidFill>
            <a:schemeClr val="accent3">
              <a:lumMod val="5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2400" dirty="0" smtClean="0">
                <a:latin typeface="HG創英角ﾎﾟｯﾌﾟ体" pitchFamily="49" charset="-128"/>
                <a:ea typeface="HG創英角ﾎﾟｯﾌﾟ体" pitchFamily="49" charset="-128"/>
              </a:rPr>
              <a:t>ボタンのふたを閉める</a:t>
            </a:r>
            <a:endParaRPr kumimoji="1" lang="ja-JP" altLang="en-US" sz="2400" dirty="0">
              <a:latin typeface="HG創英角ﾎﾟｯﾌﾟ体" pitchFamily="49" charset="-128"/>
              <a:ea typeface="HG創英角ﾎﾟｯﾌﾟ体" pitchFamily="49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512" y="332656"/>
            <a:ext cx="8507288" cy="1916832"/>
          </a:xfrm>
        </p:spPr>
        <p:txBody>
          <a:bodyPr>
            <a:normAutofit fontScale="90000"/>
          </a:bodyPr>
          <a:lstStyle/>
          <a:p>
            <a:pPr algn="l"/>
            <a:r>
              <a:rPr lang="ja-JP" altLang="en-US" dirty="0" smtClean="0">
                <a:latin typeface="HG創英角ﾎﾟｯﾌﾟ体" pitchFamily="49" charset="-128"/>
                <a:ea typeface="HG創英角ﾎﾟｯﾌﾟ体" pitchFamily="49" charset="-128"/>
              </a:rPr>
              <a:t>報告⑰</a:t>
            </a:r>
            <a:r>
              <a:rPr lang="en-US" altLang="ja-JP" dirty="0" smtClean="0">
                <a:latin typeface="HG創英角ﾎﾟｯﾌﾟ体" pitchFamily="49" charset="-128"/>
                <a:ea typeface="HG創英角ﾎﾟｯﾌﾟ体" pitchFamily="49" charset="-128"/>
              </a:rPr>
              <a:t/>
            </a:r>
            <a:br>
              <a:rPr lang="en-US" altLang="ja-JP" dirty="0" smtClean="0">
                <a:latin typeface="HG創英角ﾎﾟｯﾌﾟ体" pitchFamily="49" charset="-128"/>
                <a:ea typeface="HG創英角ﾎﾟｯﾌﾟ体" pitchFamily="49" charset="-128"/>
              </a:rPr>
            </a:br>
            <a:r>
              <a:rPr lang="ja-JP" altLang="en-US" dirty="0" smtClean="0">
                <a:latin typeface="HG創英角ﾎﾟｯﾌﾟ体" pitchFamily="49" charset="-128"/>
                <a:ea typeface="HG創英角ﾎﾟｯﾌﾟ体" pitchFamily="49" charset="-128"/>
              </a:rPr>
              <a:t>注入後、利用者の</a:t>
            </a:r>
            <a:r>
              <a:rPr lang="en-US" altLang="ja-JP" dirty="0" smtClean="0">
                <a:latin typeface="HG創英角ﾎﾟｯﾌﾟ体" pitchFamily="49" charset="-128"/>
                <a:ea typeface="HG創英角ﾎﾟｯﾌﾟ体" pitchFamily="49" charset="-128"/>
              </a:rPr>
              <a:t/>
            </a:r>
            <a:br>
              <a:rPr lang="en-US" altLang="ja-JP" dirty="0" smtClean="0">
                <a:latin typeface="HG創英角ﾎﾟｯﾌﾟ体" pitchFamily="49" charset="-128"/>
                <a:ea typeface="HG創英角ﾎﾟｯﾌﾟ体" pitchFamily="49" charset="-128"/>
              </a:rPr>
            </a:br>
            <a:r>
              <a:rPr lang="ja-JP" altLang="en-US" dirty="0" smtClean="0">
                <a:latin typeface="HG創英角ﾎﾟｯﾌﾟ体" pitchFamily="49" charset="-128"/>
                <a:ea typeface="HG創英角ﾎﾟｯﾌﾟ体" pitchFamily="49" charset="-128"/>
              </a:rPr>
              <a:t>状態を観察し</a:t>
            </a:r>
            <a:r>
              <a:rPr lang="en-US" altLang="ja-JP" dirty="0" smtClean="0">
                <a:latin typeface="HG創英角ﾎﾟｯﾌﾟ体" pitchFamily="49" charset="-128"/>
                <a:ea typeface="HG創英角ﾎﾟｯﾌﾟ体" pitchFamily="49" charset="-128"/>
              </a:rPr>
              <a:t/>
            </a:r>
            <a:br>
              <a:rPr lang="en-US" altLang="ja-JP" dirty="0" smtClean="0">
                <a:latin typeface="HG創英角ﾎﾟｯﾌﾟ体" pitchFamily="49" charset="-128"/>
                <a:ea typeface="HG創英角ﾎﾟｯﾌﾟ体" pitchFamily="49" charset="-128"/>
              </a:rPr>
            </a:br>
            <a:r>
              <a:rPr lang="ja-JP" altLang="en-US" dirty="0" smtClean="0">
                <a:latin typeface="HG創英角ﾎﾟｯﾌﾟ体" pitchFamily="49" charset="-128"/>
                <a:ea typeface="HG創英角ﾎﾟｯﾌﾟ体" pitchFamily="49" charset="-128"/>
              </a:rPr>
              <a:t>報告する</a:t>
            </a:r>
            <a:endParaRPr kumimoji="1" lang="ja-JP" altLang="en-US" dirty="0">
              <a:latin typeface="HG創英角ﾎﾟｯﾌﾟ体" pitchFamily="49" charset="-128"/>
              <a:ea typeface="HG創英角ﾎﾟｯﾌﾟ体" pitchFamily="49" charset="-128"/>
            </a:endParaRPr>
          </a:p>
        </p:txBody>
      </p:sp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07904" y="1412775"/>
            <a:ext cx="4896544" cy="52168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251520" y="1412776"/>
            <a:ext cx="8507288" cy="1916832"/>
          </a:xfrm>
        </p:spPr>
        <p:txBody>
          <a:bodyPr>
            <a:normAutofit fontScale="90000"/>
          </a:bodyPr>
          <a:lstStyle/>
          <a:p>
            <a:pPr algn="l"/>
            <a:r>
              <a:rPr lang="ja-JP" altLang="en-US" dirty="0" smtClean="0">
                <a:latin typeface="HG創英角ﾎﾟｯﾌﾟ体" pitchFamily="49" charset="-128"/>
                <a:ea typeface="HG創英角ﾎﾟｯﾌﾟ体" pitchFamily="49" charset="-128"/>
              </a:rPr>
              <a:t>報告⑱</a:t>
            </a:r>
            <a:r>
              <a:rPr lang="en-US" altLang="ja-JP" dirty="0" smtClean="0">
                <a:latin typeface="HG創英角ﾎﾟｯﾌﾟ体" pitchFamily="49" charset="-128"/>
                <a:ea typeface="HG創英角ﾎﾟｯﾌﾟ体" pitchFamily="49" charset="-128"/>
              </a:rPr>
              <a:t/>
            </a:r>
            <a:br>
              <a:rPr lang="en-US" altLang="ja-JP" dirty="0" smtClean="0">
                <a:latin typeface="HG創英角ﾎﾟｯﾌﾟ体" pitchFamily="49" charset="-128"/>
                <a:ea typeface="HG創英角ﾎﾟｯﾌﾟ体" pitchFamily="49" charset="-128"/>
              </a:rPr>
            </a:br>
            <a:r>
              <a:rPr lang="ja-JP" altLang="en-US" dirty="0" smtClean="0">
                <a:latin typeface="HG創英角ﾎﾟｯﾌﾟ体" pitchFamily="49" charset="-128"/>
                <a:ea typeface="HG創英角ﾎﾟｯﾌﾟ体" pitchFamily="49" charset="-128"/>
              </a:rPr>
              <a:t>体位変換が必要な利用者は、異常がなければ再開する</a:t>
            </a:r>
            <a:r>
              <a:rPr lang="en-US" altLang="ja-JP" dirty="0" smtClean="0">
                <a:latin typeface="HG創英角ﾎﾟｯﾌﾟ体" pitchFamily="49" charset="-128"/>
                <a:ea typeface="HG創英角ﾎﾟｯﾌﾟ体" pitchFamily="49" charset="-128"/>
              </a:rPr>
              <a:t/>
            </a:r>
            <a:br>
              <a:rPr lang="en-US" altLang="ja-JP" dirty="0" smtClean="0">
                <a:latin typeface="HG創英角ﾎﾟｯﾌﾟ体" pitchFamily="49" charset="-128"/>
                <a:ea typeface="HG創英角ﾎﾟｯﾌﾟ体" pitchFamily="49" charset="-128"/>
              </a:rPr>
            </a:br>
            <a:r>
              <a:rPr lang="en-US" altLang="ja-JP" dirty="0" smtClean="0">
                <a:latin typeface="HG創英角ﾎﾟｯﾌﾟ体" pitchFamily="49" charset="-128"/>
                <a:ea typeface="HG創英角ﾎﾟｯﾌﾟ体" pitchFamily="49" charset="-128"/>
              </a:rPr>
              <a:t/>
            </a:r>
            <a:br>
              <a:rPr lang="en-US" altLang="ja-JP" dirty="0" smtClean="0">
                <a:latin typeface="HG創英角ﾎﾟｯﾌﾟ体" pitchFamily="49" charset="-128"/>
                <a:ea typeface="HG創英角ﾎﾟｯﾌﾟ体" pitchFamily="49" charset="-128"/>
              </a:rPr>
            </a:br>
            <a:r>
              <a:rPr lang="ja-JP" altLang="en-US" dirty="0" smtClean="0">
                <a:latin typeface="HG創英角ﾎﾟｯﾌﾟ体" pitchFamily="49" charset="-128"/>
                <a:ea typeface="HG創英角ﾎﾟｯﾌﾟ体" pitchFamily="49" charset="-128"/>
              </a:rPr>
              <a:t>報告⑲</a:t>
            </a:r>
            <a:r>
              <a:rPr lang="en-US" altLang="ja-JP" dirty="0" smtClean="0">
                <a:latin typeface="HG創英角ﾎﾟｯﾌﾟ体" pitchFamily="49" charset="-128"/>
                <a:ea typeface="HG創英角ﾎﾟｯﾌﾟ体" pitchFamily="49" charset="-128"/>
              </a:rPr>
              <a:t/>
            </a:r>
            <a:br>
              <a:rPr lang="en-US" altLang="ja-JP" dirty="0" smtClean="0">
                <a:latin typeface="HG創英角ﾎﾟｯﾌﾟ体" pitchFamily="49" charset="-128"/>
                <a:ea typeface="HG創英角ﾎﾟｯﾌﾟ体" pitchFamily="49" charset="-128"/>
              </a:rPr>
            </a:br>
            <a:r>
              <a:rPr lang="ja-JP" altLang="en-US" dirty="0" smtClean="0">
                <a:latin typeface="HG創英角ﾎﾟｯﾌﾟ体" pitchFamily="49" charset="-128"/>
                <a:ea typeface="HG創英角ﾎﾟｯﾌﾟ体" pitchFamily="49" charset="-128"/>
              </a:rPr>
              <a:t>ヒヤリハット・アクシデントの報告をする</a:t>
            </a:r>
            <a:endParaRPr kumimoji="1" lang="ja-JP" altLang="en-US" dirty="0">
              <a:latin typeface="HG創英角ﾎﾟｯﾌﾟ体" pitchFamily="49" charset="-128"/>
              <a:ea typeface="HG創英角ﾎﾟｯﾌﾟ体" pitchFamily="49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>
            <a:lum bright="23000"/>
          </a:blip>
          <a:srcRect/>
          <a:stretch>
            <a:fillRect/>
          </a:stretch>
        </p:blipFill>
        <p:spPr bwMode="auto">
          <a:xfrm>
            <a:off x="1187624" y="2060848"/>
            <a:ext cx="5715000" cy="4562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23528" y="-171400"/>
            <a:ext cx="8507288" cy="2362274"/>
          </a:xfrm>
        </p:spPr>
        <p:txBody>
          <a:bodyPr>
            <a:normAutofit/>
          </a:bodyPr>
          <a:lstStyle/>
          <a:p>
            <a:pPr algn="l"/>
            <a:r>
              <a:rPr lang="ja-JP" altLang="en-US" dirty="0" smtClean="0">
                <a:latin typeface="HG創英角ﾎﾟｯﾌﾟ体" pitchFamily="49" charset="-128"/>
                <a:ea typeface="HG創英角ﾎﾟｯﾌﾟ体" pitchFamily="49" charset="-128"/>
              </a:rPr>
              <a:t>片づけ⑳</a:t>
            </a:r>
            <a:r>
              <a:rPr lang="en-US" altLang="ja-JP" dirty="0" smtClean="0">
                <a:latin typeface="HG創英角ﾎﾟｯﾌﾟ体" pitchFamily="49" charset="-128"/>
                <a:ea typeface="HG創英角ﾎﾟｯﾌﾟ体" pitchFamily="49" charset="-128"/>
              </a:rPr>
              <a:t/>
            </a:r>
            <a:br>
              <a:rPr lang="en-US" altLang="ja-JP" dirty="0" smtClean="0">
                <a:latin typeface="HG創英角ﾎﾟｯﾌﾟ体" pitchFamily="49" charset="-128"/>
                <a:ea typeface="HG創英角ﾎﾟｯﾌﾟ体" pitchFamily="49" charset="-128"/>
              </a:rPr>
            </a:br>
            <a:r>
              <a:rPr lang="ja-JP" altLang="en-US" dirty="0" smtClean="0">
                <a:latin typeface="HG創英角ﾎﾟｯﾌﾟ体" pitchFamily="49" charset="-128"/>
                <a:ea typeface="HG創英角ﾎﾟｯﾌﾟ体" pitchFamily="49" charset="-128"/>
              </a:rPr>
              <a:t>環境を汚染させないよう、使用物品の後片づけをする。</a:t>
            </a:r>
            <a:endParaRPr kumimoji="1" lang="ja-JP" altLang="en-US" dirty="0">
              <a:latin typeface="HG創英角ﾎﾟｯﾌﾟ体" pitchFamily="49" charset="-128"/>
              <a:ea typeface="HG創英角ﾎﾟｯﾌﾟ体" pitchFamily="49" charset="-128"/>
            </a:endParaRPr>
          </a:p>
        </p:txBody>
      </p:sp>
      <p:sp>
        <p:nvSpPr>
          <p:cNvPr id="4" name="円形吹き出し 3"/>
          <p:cNvSpPr/>
          <p:nvPr/>
        </p:nvSpPr>
        <p:spPr>
          <a:xfrm>
            <a:off x="5796136" y="4581128"/>
            <a:ext cx="3024336" cy="1296144"/>
          </a:xfrm>
          <a:prstGeom prst="wedgeEllipseCallout">
            <a:avLst>
              <a:gd name="adj1" fmla="val -71736"/>
              <a:gd name="adj2" fmla="val -94389"/>
            </a:avLst>
          </a:prstGeom>
          <a:solidFill>
            <a:schemeClr val="accent3">
              <a:lumMod val="5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400" dirty="0" smtClean="0">
                <a:latin typeface="HG創英角ﾎﾟｯﾌﾟ体" pitchFamily="49" charset="-128"/>
                <a:ea typeface="HG創英角ﾎﾟｯﾌﾟ体" pitchFamily="49" charset="-128"/>
              </a:rPr>
              <a:t>消毒液に完全に沈め浸す</a:t>
            </a:r>
            <a:endParaRPr kumimoji="1" lang="ja-JP" altLang="en-US" sz="2400" dirty="0">
              <a:latin typeface="HG創英角ﾎﾟｯﾌﾟ体" pitchFamily="49" charset="-128"/>
              <a:ea typeface="HG創英角ﾎﾟｯﾌﾟ体" pitchFamily="49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251520" y="0"/>
            <a:ext cx="8507288" cy="2362274"/>
          </a:xfrm>
        </p:spPr>
        <p:txBody>
          <a:bodyPr>
            <a:normAutofit/>
          </a:bodyPr>
          <a:lstStyle/>
          <a:p>
            <a:pPr algn="l"/>
            <a:r>
              <a:rPr lang="ja-JP" altLang="en-US" dirty="0" smtClean="0">
                <a:latin typeface="HG創英角ﾎﾟｯﾌﾟ体" pitchFamily="49" charset="-128"/>
                <a:ea typeface="HG創英角ﾎﾟｯﾌﾟ体" pitchFamily="49" charset="-128"/>
              </a:rPr>
              <a:t>記録⑳</a:t>
            </a:r>
            <a:r>
              <a:rPr lang="en-US" altLang="ja-JP" dirty="0" smtClean="0">
                <a:latin typeface="HG創英角ﾎﾟｯﾌﾟ体" pitchFamily="49" charset="-128"/>
                <a:ea typeface="HG創英角ﾎﾟｯﾌﾟ体" pitchFamily="49" charset="-128"/>
              </a:rPr>
              <a:t/>
            </a:r>
            <a:br>
              <a:rPr lang="en-US" altLang="ja-JP" dirty="0" smtClean="0">
                <a:latin typeface="HG創英角ﾎﾟｯﾌﾟ体" pitchFamily="49" charset="-128"/>
                <a:ea typeface="HG創英角ﾎﾟｯﾌﾟ体" pitchFamily="49" charset="-128"/>
              </a:rPr>
            </a:br>
            <a:r>
              <a:rPr lang="ja-JP" altLang="en-US" dirty="0" smtClean="0">
                <a:latin typeface="HG創英角ﾎﾟｯﾌﾟ体" pitchFamily="49" charset="-128"/>
                <a:ea typeface="HG創英角ﾎﾟｯﾌﾟ体" pitchFamily="49" charset="-128"/>
              </a:rPr>
              <a:t>実施記録を</a:t>
            </a:r>
            <a:r>
              <a:rPr lang="en-US" altLang="ja-JP" dirty="0" smtClean="0">
                <a:latin typeface="HG創英角ﾎﾟｯﾌﾟ体" pitchFamily="49" charset="-128"/>
                <a:ea typeface="HG創英角ﾎﾟｯﾌﾟ体" pitchFamily="49" charset="-128"/>
              </a:rPr>
              <a:t/>
            </a:r>
            <a:br>
              <a:rPr lang="en-US" altLang="ja-JP" dirty="0" smtClean="0">
                <a:latin typeface="HG創英角ﾎﾟｯﾌﾟ体" pitchFamily="49" charset="-128"/>
                <a:ea typeface="HG創英角ﾎﾟｯﾌﾟ体" pitchFamily="49" charset="-128"/>
              </a:rPr>
            </a:br>
            <a:r>
              <a:rPr lang="ja-JP" altLang="en-US" dirty="0" smtClean="0">
                <a:latin typeface="HG創英角ﾎﾟｯﾌﾟ体" pitchFamily="49" charset="-128"/>
                <a:ea typeface="HG創英角ﾎﾟｯﾌﾟ体" pitchFamily="49" charset="-128"/>
              </a:rPr>
              <a:t>記載する</a:t>
            </a:r>
            <a:endParaRPr kumimoji="1" lang="ja-JP" altLang="en-US" dirty="0">
              <a:latin typeface="HG創英角ﾎﾟｯﾌﾟ体" pitchFamily="49" charset="-128"/>
              <a:ea typeface="HG創英角ﾎﾟｯﾌﾟ体" pitchFamily="49" charset="-128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11960" y="260648"/>
            <a:ext cx="4464496" cy="6428874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正方形/長方形 2"/>
          <p:cNvSpPr/>
          <p:nvPr/>
        </p:nvSpPr>
        <p:spPr>
          <a:xfrm>
            <a:off x="251520" y="404664"/>
            <a:ext cx="4572000" cy="212365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ja-JP" altLang="en-US" sz="4400" dirty="0" smtClean="0">
                <a:latin typeface="HG創英角ﾎﾟｯﾌﾟ体" pitchFamily="49" charset="-128"/>
                <a:ea typeface="HG創英角ﾎﾟｯﾌﾟ体" pitchFamily="49" charset="-128"/>
              </a:rPr>
              <a:t>準備①</a:t>
            </a:r>
            <a:r>
              <a:rPr lang="en-US" altLang="ja-JP" sz="4400" dirty="0" smtClean="0">
                <a:latin typeface="HG創英角ﾎﾟｯﾌﾟ体" pitchFamily="49" charset="-128"/>
                <a:ea typeface="HG創英角ﾎﾟｯﾌﾟ体" pitchFamily="49" charset="-128"/>
              </a:rPr>
              <a:t/>
            </a:r>
            <a:br>
              <a:rPr lang="en-US" altLang="ja-JP" sz="4400" dirty="0" smtClean="0">
                <a:latin typeface="HG創英角ﾎﾟｯﾌﾟ体" pitchFamily="49" charset="-128"/>
                <a:ea typeface="HG創英角ﾎﾟｯﾌﾟ体" pitchFamily="49" charset="-128"/>
              </a:rPr>
            </a:br>
            <a:r>
              <a:rPr lang="ja-JP" altLang="en-US" sz="4400" dirty="0" smtClean="0">
                <a:latin typeface="HG創英角ﾎﾟｯﾌﾟ体" pitchFamily="49" charset="-128"/>
                <a:ea typeface="HG創英角ﾎﾟｯﾌﾟ体" pitchFamily="49" charset="-128"/>
              </a:rPr>
              <a:t>医師の指示書の確認</a:t>
            </a:r>
            <a:endParaRPr lang="ja-JP" altLang="en-US" sz="4400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27984" y="332656"/>
            <a:ext cx="4248150" cy="6172200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714202"/>
          </a:xfrm>
        </p:spPr>
        <p:txBody>
          <a:bodyPr>
            <a:noAutofit/>
          </a:bodyPr>
          <a:lstStyle/>
          <a:p>
            <a:pPr algn="l"/>
            <a:r>
              <a:rPr kumimoji="1" lang="ja-JP" altLang="en-US" dirty="0" smtClean="0">
                <a:latin typeface="HG創英角ﾎﾟｯﾌﾟ体" pitchFamily="49" charset="-128"/>
                <a:ea typeface="HG創英角ﾎﾟｯﾌﾟ体" pitchFamily="49" charset="-128"/>
              </a:rPr>
              <a:t>準備②</a:t>
            </a:r>
            <a:r>
              <a:rPr kumimoji="1" lang="en-US" altLang="ja-JP" dirty="0" smtClean="0">
                <a:latin typeface="HG創英角ﾎﾟｯﾌﾟ体" pitchFamily="49" charset="-128"/>
                <a:ea typeface="HG創英角ﾎﾟｯﾌﾟ体" pitchFamily="49" charset="-128"/>
              </a:rPr>
              <a:t/>
            </a:r>
            <a:br>
              <a:rPr kumimoji="1" lang="en-US" altLang="ja-JP" dirty="0" smtClean="0">
                <a:latin typeface="HG創英角ﾎﾟｯﾌﾟ体" pitchFamily="49" charset="-128"/>
                <a:ea typeface="HG創英角ﾎﾟｯﾌﾟ体" pitchFamily="49" charset="-128"/>
              </a:rPr>
            </a:br>
            <a:r>
              <a:rPr lang="ja-JP" altLang="en-US" dirty="0" smtClean="0">
                <a:latin typeface="HG創英角ﾎﾟｯﾌﾟ体" pitchFamily="49" charset="-128"/>
                <a:ea typeface="HG創英角ﾎﾟｯﾌﾟ体" pitchFamily="49" charset="-128"/>
              </a:rPr>
              <a:t>手洗い</a:t>
            </a:r>
            <a:r>
              <a:rPr kumimoji="1" lang="en-US" altLang="ja-JP" dirty="0" smtClean="0">
                <a:latin typeface="HG創英角ﾎﾟｯﾌﾟ体" pitchFamily="49" charset="-128"/>
                <a:ea typeface="HG創英角ﾎﾟｯﾌﾟ体" pitchFamily="49" charset="-128"/>
              </a:rPr>
              <a:t/>
            </a:r>
            <a:br>
              <a:rPr kumimoji="1" lang="en-US" altLang="ja-JP" dirty="0" smtClean="0">
                <a:latin typeface="HG創英角ﾎﾟｯﾌﾟ体" pitchFamily="49" charset="-128"/>
                <a:ea typeface="HG創英角ﾎﾟｯﾌﾟ体" pitchFamily="49" charset="-128"/>
              </a:rPr>
            </a:br>
            <a:endParaRPr kumimoji="1" lang="ja-JP" altLang="en-US" dirty="0">
              <a:latin typeface="HG創英角ﾎﾟｯﾌﾟ体" pitchFamily="49" charset="-128"/>
              <a:ea typeface="HG創英角ﾎﾟｯﾌﾟ体" pitchFamily="49" charset="-128"/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75656" y="1844824"/>
            <a:ext cx="6990380" cy="4392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0" y="-243408"/>
            <a:ext cx="8229600" cy="2434282"/>
          </a:xfrm>
        </p:spPr>
        <p:txBody>
          <a:bodyPr>
            <a:normAutofit/>
          </a:bodyPr>
          <a:lstStyle/>
          <a:p>
            <a:pPr algn="l"/>
            <a:r>
              <a:rPr kumimoji="1" lang="ja-JP" altLang="en-US" dirty="0" smtClean="0">
                <a:latin typeface="HG創英角ﾎﾟｯﾌﾟ体" pitchFamily="49" charset="-128"/>
                <a:ea typeface="HG創英角ﾎﾟｯﾌﾟ体" pitchFamily="49" charset="-128"/>
              </a:rPr>
              <a:t>準備③</a:t>
            </a:r>
            <a:r>
              <a:rPr kumimoji="1" lang="en-US" altLang="ja-JP" dirty="0" smtClean="0">
                <a:latin typeface="HG創英角ﾎﾟｯﾌﾟ体" pitchFamily="49" charset="-128"/>
                <a:ea typeface="HG創英角ﾎﾟｯﾌﾟ体" pitchFamily="49" charset="-128"/>
              </a:rPr>
              <a:t/>
            </a:r>
            <a:br>
              <a:rPr kumimoji="1" lang="en-US" altLang="ja-JP" dirty="0" smtClean="0">
                <a:latin typeface="HG創英角ﾎﾟｯﾌﾟ体" pitchFamily="49" charset="-128"/>
                <a:ea typeface="HG創英角ﾎﾟｯﾌﾟ体" pitchFamily="49" charset="-128"/>
              </a:rPr>
            </a:br>
            <a:r>
              <a:rPr lang="ja-JP" altLang="en-US" dirty="0" smtClean="0">
                <a:latin typeface="HG創英角ﾎﾟｯﾌﾟ体" pitchFamily="49" charset="-128"/>
                <a:ea typeface="HG創英角ﾎﾟｯﾌﾟ体" pitchFamily="49" charset="-128"/>
              </a:rPr>
              <a:t>必要物品の準備</a:t>
            </a:r>
            <a:r>
              <a:rPr kumimoji="1" lang="en-US" altLang="ja-JP" dirty="0" smtClean="0">
                <a:latin typeface="HG創英角ﾎﾟｯﾌﾟ体" pitchFamily="49" charset="-128"/>
                <a:ea typeface="HG創英角ﾎﾟｯﾌﾟ体" pitchFamily="49" charset="-128"/>
              </a:rPr>
              <a:t/>
            </a:r>
            <a:br>
              <a:rPr kumimoji="1" lang="en-US" altLang="ja-JP" dirty="0" smtClean="0">
                <a:latin typeface="HG創英角ﾎﾟｯﾌﾟ体" pitchFamily="49" charset="-128"/>
                <a:ea typeface="HG創英角ﾎﾟｯﾌﾟ体" pitchFamily="49" charset="-128"/>
              </a:rPr>
            </a:br>
            <a:endParaRPr kumimoji="1" lang="ja-JP" altLang="en-US" dirty="0">
              <a:latin typeface="HG創英角ﾎﾟｯﾌﾟ体" pitchFamily="49" charset="-128"/>
              <a:ea typeface="HG創英角ﾎﾟｯﾌﾟ体" pitchFamily="49" charset="-128"/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1412776"/>
            <a:ext cx="3168352" cy="50571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6016" y="1484784"/>
            <a:ext cx="3168352" cy="47075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正方形/長方形 6"/>
          <p:cNvSpPr/>
          <p:nvPr/>
        </p:nvSpPr>
        <p:spPr>
          <a:xfrm>
            <a:off x="467544" y="5780782"/>
            <a:ext cx="8208912" cy="1077218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txBody>
          <a:bodyPr wrap="square">
            <a:spAutoFit/>
          </a:bodyPr>
          <a:lstStyle/>
          <a:p>
            <a:r>
              <a:rPr lang="ja-JP" altLang="en-US" sz="3200" dirty="0" smtClean="0">
                <a:solidFill>
                  <a:schemeClr val="bg1"/>
                </a:solidFill>
                <a:latin typeface="HG創英角ﾎﾟｯﾌﾟ体" pitchFamily="49" charset="-128"/>
                <a:ea typeface="HG創英角ﾎﾟｯﾌﾟ体" pitchFamily="49" charset="-128"/>
              </a:rPr>
              <a:t>イルリガートルに栄養点滴ﾁｭｰﾌを接続し、クレンメをしっかり閉じる</a:t>
            </a:r>
            <a:r>
              <a:rPr lang="ja-JP" altLang="en-US" sz="3200" b="1" dirty="0" smtClean="0">
                <a:latin typeface="HG創英角ﾎﾟｯﾌﾟ体" pitchFamily="49" charset="-128"/>
                <a:ea typeface="HG創英角ﾎﾟｯﾌﾟ体" pitchFamily="49" charset="-128"/>
              </a:rPr>
              <a:t>ﾞ</a:t>
            </a:r>
            <a:endParaRPr lang="ja-JP" altLang="en-US" sz="3200" dirty="0"/>
          </a:p>
        </p:txBody>
      </p:sp>
      <p:sp>
        <p:nvSpPr>
          <p:cNvPr id="6" name="角丸四角形吹き出し 5"/>
          <p:cNvSpPr/>
          <p:nvPr/>
        </p:nvSpPr>
        <p:spPr>
          <a:xfrm>
            <a:off x="4716016" y="620688"/>
            <a:ext cx="2664296" cy="720080"/>
          </a:xfrm>
          <a:prstGeom prst="wedgeRoundRectCallout">
            <a:avLst>
              <a:gd name="adj1" fmla="val -87169"/>
              <a:gd name="adj2" fmla="val 99222"/>
              <a:gd name="adj3" fmla="val 16667"/>
            </a:avLst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dirty="0" smtClean="0">
                <a:solidFill>
                  <a:schemeClr val="bg1"/>
                </a:solidFill>
                <a:latin typeface="HG創英角ﾎﾟｯﾌﾟ体" pitchFamily="49" charset="-128"/>
                <a:ea typeface="HG創英角ﾎﾟｯﾌﾟ体" pitchFamily="49" charset="-128"/>
              </a:rPr>
              <a:t>イルリガートルをスタンドに掛ける</a:t>
            </a:r>
            <a:endParaRPr kumimoji="1" lang="ja-JP" altLang="en-US" dirty="0"/>
          </a:p>
        </p:txBody>
      </p:sp>
      <p:sp>
        <p:nvSpPr>
          <p:cNvPr id="8" name="下矢印 7"/>
          <p:cNvSpPr/>
          <p:nvPr/>
        </p:nvSpPr>
        <p:spPr>
          <a:xfrm rot="1323872">
            <a:off x="6050815" y="2953356"/>
            <a:ext cx="432048" cy="1440160"/>
          </a:xfrm>
          <a:prstGeom prst="downArrow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434282"/>
          </a:xfrm>
        </p:spPr>
        <p:txBody>
          <a:bodyPr>
            <a:normAutofit/>
          </a:bodyPr>
          <a:lstStyle/>
          <a:p>
            <a:pPr algn="l"/>
            <a:r>
              <a:rPr kumimoji="1" lang="ja-JP" altLang="en-US" dirty="0" smtClean="0">
                <a:latin typeface="HG創英角ﾎﾟｯﾌﾟ体" pitchFamily="49" charset="-128"/>
                <a:ea typeface="HG創英角ﾎﾟｯﾌﾟ体" pitchFamily="49" charset="-128"/>
              </a:rPr>
              <a:t>準備④</a:t>
            </a:r>
            <a:r>
              <a:rPr kumimoji="1" lang="en-US" altLang="ja-JP" dirty="0" smtClean="0">
                <a:latin typeface="HG創英角ﾎﾟｯﾌﾟ体" pitchFamily="49" charset="-128"/>
                <a:ea typeface="HG創英角ﾎﾟｯﾌﾟ体" pitchFamily="49" charset="-128"/>
              </a:rPr>
              <a:t/>
            </a:r>
            <a:br>
              <a:rPr kumimoji="1" lang="en-US" altLang="ja-JP" dirty="0" smtClean="0">
                <a:latin typeface="HG創英角ﾎﾟｯﾌﾟ体" pitchFamily="49" charset="-128"/>
                <a:ea typeface="HG創英角ﾎﾟｯﾌﾟ体" pitchFamily="49" charset="-128"/>
              </a:rPr>
            </a:br>
            <a:r>
              <a:rPr lang="ja-JP" altLang="en-US" dirty="0" smtClean="0">
                <a:latin typeface="HG創英角ﾎﾟｯﾌﾟ体" pitchFamily="49" charset="-128"/>
                <a:ea typeface="HG創英角ﾎﾟｯﾌﾟ体" pitchFamily="49" charset="-128"/>
              </a:rPr>
              <a:t>栄養剤の確認</a:t>
            </a:r>
            <a:r>
              <a:rPr kumimoji="1" lang="en-US" altLang="ja-JP" dirty="0" smtClean="0">
                <a:latin typeface="HG創英角ﾎﾟｯﾌﾟ体" pitchFamily="49" charset="-128"/>
                <a:ea typeface="HG創英角ﾎﾟｯﾌﾟ体" pitchFamily="49" charset="-128"/>
              </a:rPr>
              <a:t/>
            </a:r>
            <a:br>
              <a:rPr kumimoji="1" lang="en-US" altLang="ja-JP" dirty="0" smtClean="0">
                <a:latin typeface="HG創英角ﾎﾟｯﾌﾟ体" pitchFamily="49" charset="-128"/>
                <a:ea typeface="HG創英角ﾎﾟｯﾌﾟ体" pitchFamily="49" charset="-128"/>
              </a:rPr>
            </a:br>
            <a:endParaRPr kumimoji="1" lang="ja-JP" altLang="en-US" dirty="0">
              <a:latin typeface="HG創英角ﾎﾟｯﾌﾟ体" pitchFamily="49" charset="-128"/>
              <a:ea typeface="HG創英角ﾎﾟｯﾌﾟ体" pitchFamily="49" charset="-128"/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19672" y="1916832"/>
            <a:ext cx="5688632" cy="4512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円形吹き出し 3"/>
          <p:cNvSpPr/>
          <p:nvPr/>
        </p:nvSpPr>
        <p:spPr>
          <a:xfrm>
            <a:off x="5508104" y="2636912"/>
            <a:ext cx="3456384" cy="2304256"/>
          </a:xfrm>
          <a:prstGeom prst="wedgeEllipseCallout">
            <a:avLst>
              <a:gd name="adj1" fmla="val -61300"/>
              <a:gd name="adj2" fmla="val 3528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2800" dirty="0" smtClean="0">
                <a:latin typeface="HGS創英角ﾎﾟｯﾌﾟ体" pitchFamily="50" charset="-128"/>
                <a:ea typeface="HGS創英角ﾎﾟｯﾌﾟ体" pitchFamily="50" charset="-128"/>
              </a:rPr>
              <a:t>栄養剤の種類</a:t>
            </a:r>
            <a:endParaRPr kumimoji="1" lang="en-US" altLang="ja-JP" sz="2800" dirty="0" smtClean="0">
              <a:latin typeface="HGS創英角ﾎﾟｯﾌﾟ体" pitchFamily="50" charset="-128"/>
              <a:ea typeface="HGS創英角ﾎﾟｯﾌﾟ体" pitchFamily="50" charset="-128"/>
            </a:endParaRPr>
          </a:p>
          <a:p>
            <a:pPr algn="ctr"/>
            <a:r>
              <a:rPr lang="ja-JP" altLang="en-US" sz="2800" dirty="0" smtClean="0">
                <a:latin typeface="HGS創英角ﾎﾟｯﾌﾟ体" pitchFamily="50" charset="-128"/>
                <a:ea typeface="HGS創英角ﾎﾟｯﾌﾟ体" pitchFamily="50" charset="-128"/>
              </a:rPr>
              <a:t>量</a:t>
            </a:r>
            <a:endParaRPr lang="en-US" altLang="ja-JP" sz="2800" dirty="0" smtClean="0">
              <a:latin typeface="HGS創英角ﾎﾟｯﾌﾟ体" pitchFamily="50" charset="-128"/>
              <a:ea typeface="HGS創英角ﾎﾟｯﾌﾟ体" pitchFamily="50" charset="-128"/>
            </a:endParaRPr>
          </a:p>
          <a:p>
            <a:pPr algn="ctr"/>
            <a:r>
              <a:rPr kumimoji="1" lang="ja-JP" altLang="en-US" sz="2800" dirty="0" smtClean="0">
                <a:latin typeface="HGS創英角ﾎﾟｯﾌﾟ体" pitchFamily="50" charset="-128"/>
                <a:ea typeface="HGS創英角ﾎﾟｯﾌﾟ体" pitchFamily="50" charset="-128"/>
              </a:rPr>
              <a:t>時間</a:t>
            </a:r>
            <a:endParaRPr kumimoji="1" lang="en-US" altLang="ja-JP" sz="2800" dirty="0" smtClean="0">
              <a:latin typeface="HGS創英角ﾎﾟｯﾌﾟ体" pitchFamily="50" charset="-128"/>
              <a:ea typeface="HGS創英角ﾎﾟｯﾌﾟ体" pitchFamily="50" charset="-128"/>
            </a:endParaRPr>
          </a:p>
          <a:p>
            <a:pPr algn="ctr"/>
            <a:r>
              <a:rPr kumimoji="1" lang="ja-JP" altLang="en-US" sz="2800" dirty="0" smtClean="0">
                <a:latin typeface="HGS創英角ﾎﾟｯﾌﾟ体" pitchFamily="50" charset="-128"/>
                <a:ea typeface="HGS創英角ﾎﾟｯﾌﾟ体" pitchFamily="50" charset="-128"/>
              </a:rPr>
              <a:t>を確認する</a:t>
            </a:r>
            <a:endParaRPr kumimoji="1" lang="ja-JP" altLang="en-US" sz="2800" dirty="0">
              <a:latin typeface="HGS創英角ﾎﾟｯﾌﾟ体" pitchFamily="50" charset="-128"/>
              <a:ea typeface="HGS創英角ﾎﾟｯﾌﾟ体" pitchFamily="50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16016" y="1556792"/>
            <a:ext cx="2524125" cy="510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円形吹き出し 2"/>
          <p:cNvSpPr/>
          <p:nvPr/>
        </p:nvSpPr>
        <p:spPr>
          <a:xfrm>
            <a:off x="5364088" y="1484784"/>
            <a:ext cx="3059832" cy="936104"/>
          </a:xfrm>
          <a:prstGeom prst="wedgeEllipseCallout">
            <a:avLst>
              <a:gd name="adj1" fmla="val -31315"/>
              <a:gd name="adj2" fmla="val 111176"/>
            </a:avLst>
          </a:prstGeom>
          <a:solidFill>
            <a:schemeClr val="accent3">
              <a:lumMod val="75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2400" dirty="0" smtClean="0">
                <a:latin typeface="HG創英角ﾎﾟｯﾌﾟ体" pitchFamily="49" charset="-128"/>
                <a:ea typeface="HG創英角ﾎﾟｯﾌﾟ体" pitchFamily="49" charset="-128"/>
              </a:rPr>
              <a:t>ふたをしめる</a:t>
            </a:r>
            <a:endParaRPr kumimoji="1" lang="ja-JP" altLang="en-US" sz="2400" dirty="0">
              <a:latin typeface="HG創英角ﾎﾟｯﾌﾟ体" pitchFamily="49" charset="-128"/>
              <a:ea typeface="HG創英角ﾎﾟｯﾌﾟ体" pitchFamily="49" charset="-128"/>
            </a:endParaRPr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251520" y="-675456"/>
            <a:ext cx="8229600" cy="3154362"/>
          </a:xfrm>
        </p:spPr>
        <p:txBody>
          <a:bodyPr>
            <a:normAutofit/>
          </a:bodyPr>
          <a:lstStyle/>
          <a:p>
            <a:pPr algn="l"/>
            <a:r>
              <a:rPr lang="ja-JP" altLang="en-US" dirty="0" smtClean="0">
                <a:latin typeface="HG創英角ﾎﾟｯﾌﾟ体" pitchFamily="49" charset="-128"/>
                <a:ea typeface="HG創英角ﾎﾟｯﾌﾟ体" pitchFamily="49" charset="-128"/>
              </a:rPr>
              <a:t>準備⑤</a:t>
            </a:r>
            <a:r>
              <a:rPr lang="en-US" altLang="ja-JP" dirty="0" smtClean="0">
                <a:latin typeface="HG創英角ﾎﾟｯﾌﾟ体" pitchFamily="49" charset="-128"/>
                <a:ea typeface="HG創英角ﾎﾟｯﾌﾟ体" pitchFamily="49" charset="-128"/>
              </a:rPr>
              <a:t/>
            </a:r>
            <a:br>
              <a:rPr lang="en-US" altLang="ja-JP" dirty="0" smtClean="0">
                <a:latin typeface="HG創英角ﾎﾟｯﾌﾟ体" pitchFamily="49" charset="-128"/>
                <a:ea typeface="HG創英角ﾎﾟｯﾌﾟ体" pitchFamily="49" charset="-128"/>
              </a:rPr>
            </a:br>
            <a:r>
              <a:rPr lang="ja-JP" altLang="en-US" dirty="0" smtClean="0">
                <a:latin typeface="HG創英角ﾎﾟｯﾌﾟ体" pitchFamily="49" charset="-128"/>
                <a:ea typeface="HG創英角ﾎﾟｯﾌﾟ体" pitchFamily="49" charset="-128"/>
              </a:rPr>
              <a:t>栄養剤の注入準備を行う</a:t>
            </a:r>
            <a:endParaRPr kumimoji="1" lang="ja-JP" altLang="en-US" dirty="0">
              <a:latin typeface="HG創英角ﾎﾟｯﾌﾟ体" pitchFamily="49" charset="-128"/>
              <a:ea typeface="HG創英角ﾎﾟｯﾌﾟ体" pitchFamily="49" charset="-128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87624" y="1628800"/>
            <a:ext cx="3133725" cy="4981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3968" y="1556792"/>
            <a:ext cx="4011631" cy="439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3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71600" y="1484784"/>
            <a:ext cx="2362200" cy="4686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251520" y="-891480"/>
            <a:ext cx="8229600" cy="3154362"/>
          </a:xfrm>
        </p:spPr>
        <p:txBody>
          <a:bodyPr>
            <a:normAutofit/>
          </a:bodyPr>
          <a:lstStyle/>
          <a:p>
            <a:pPr algn="l"/>
            <a:r>
              <a:rPr lang="ja-JP" altLang="en-US" dirty="0" smtClean="0">
                <a:latin typeface="HG創英角ﾎﾟｯﾌﾟ体" pitchFamily="49" charset="-128"/>
                <a:ea typeface="HG創英角ﾎﾟｯﾌﾟ体" pitchFamily="49" charset="-128"/>
              </a:rPr>
              <a:t>準備⑤（チューブ型）</a:t>
            </a:r>
            <a:r>
              <a:rPr lang="en-US" altLang="ja-JP" dirty="0" smtClean="0">
                <a:latin typeface="HG創英角ﾎﾟｯﾌﾟ体" pitchFamily="49" charset="-128"/>
                <a:ea typeface="HG創英角ﾎﾟｯﾌﾟ体" pitchFamily="49" charset="-128"/>
              </a:rPr>
              <a:t/>
            </a:r>
            <a:br>
              <a:rPr lang="en-US" altLang="ja-JP" dirty="0" smtClean="0">
                <a:latin typeface="HG創英角ﾎﾟｯﾌﾟ体" pitchFamily="49" charset="-128"/>
                <a:ea typeface="HG創英角ﾎﾟｯﾌﾟ体" pitchFamily="49" charset="-128"/>
              </a:rPr>
            </a:br>
            <a:r>
              <a:rPr lang="ja-JP" altLang="en-US" dirty="0" smtClean="0">
                <a:latin typeface="HG創英角ﾎﾟｯﾌﾟ体" pitchFamily="49" charset="-128"/>
                <a:ea typeface="HG創英角ﾎﾟｯﾌﾟ体" pitchFamily="49" charset="-128"/>
              </a:rPr>
              <a:t>栄養剤の注入準備を行う</a:t>
            </a:r>
            <a:endParaRPr kumimoji="1" lang="ja-JP" altLang="en-US" dirty="0">
              <a:latin typeface="HG創英角ﾎﾟｯﾌﾟ体" pitchFamily="49" charset="-128"/>
              <a:ea typeface="HG創英角ﾎﾟｯﾌﾟ体" pitchFamily="49" charset="-128"/>
            </a:endParaRPr>
          </a:p>
        </p:txBody>
      </p:sp>
      <p:sp>
        <p:nvSpPr>
          <p:cNvPr id="12" name="正方形/長方形 11"/>
          <p:cNvSpPr/>
          <p:nvPr/>
        </p:nvSpPr>
        <p:spPr>
          <a:xfrm>
            <a:off x="323528" y="5903893"/>
            <a:ext cx="8820472" cy="954107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txBody>
          <a:bodyPr wrap="square">
            <a:spAutoFit/>
          </a:bodyPr>
          <a:lstStyle/>
          <a:p>
            <a:r>
              <a:rPr lang="ja-JP" altLang="en-US" sz="2800" dirty="0" smtClean="0">
                <a:solidFill>
                  <a:schemeClr val="bg1"/>
                </a:solidFill>
                <a:latin typeface="HG創英角ﾎﾟｯﾌﾟ体" pitchFamily="49" charset="-128"/>
                <a:ea typeface="HG創英角ﾎﾟｯﾌﾟ体" pitchFamily="49" charset="-128"/>
              </a:rPr>
              <a:t>クレンメを開いて、先端まで栄養剤を満たし、クレンメを閉じる　チューブの先をガーゼ等で覆うとよい</a:t>
            </a:r>
            <a:r>
              <a:rPr lang="ja-JP" altLang="en-US" sz="2800" b="1" dirty="0" smtClean="0">
                <a:latin typeface="HG創英角ﾎﾟｯﾌﾟ体" pitchFamily="49" charset="-128"/>
                <a:ea typeface="HG創英角ﾎﾟｯﾌﾟ体" pitchFamily="49" charset="-128"/>
              </a:rPr>
              <a:t>ﾞ</a:t>
            </a:r>
            <a:endParaRPr lang="ja-JP" altLang="en-US" sz="2800" dirty="0"/>
          </a:p>
        </p:txBody>
      </p:sp>
      <p:sp>
        <p:nvSpPr>
          <p:cNvPr id="7" name="円形吹き出し 6"/>
          <p:cNvSpPr/>
          <p:nvPr/>
        </p:nvSpPr>
        <p:spPr>
          <a:xfrm>
            <a:off x="1835696" y="1412776"/>
            <a:ext cx="4032448" cy="1152128"/>
          </a:xfrm>
          <a:prstGeom prst="wedgeEllipseCallout">
            <a:avLst>
              <a:gd name="adj1" fmla="val -44784"/>
              <a:gd name="adj2" fmla="val 128945"/>
            </a:avLst>
          </a:prstGeom>
          <a:solidFill>
            <a:schemeClr val="accent3">
              <a:lumMod val="75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2000" dirty="0" smtClean="0">
                <a:latin typeface="HG創英角ﾎﾟｯﾌﾟ体" pitchFamily="49" charset="-128"/>
                <a:ea typeface="HG創英角ﾎﾟｯﾌﾟ体" pitchFamily="49" charset="-128"/>
              </a:rPr>
              <a:t>ドリップチェンバーを強くつまみ、</a:t>
            </a:r>
            <a:r>
              <a:rPr kumimoji="1" lang="en-US" altLang="ja-JP" sz="2000" dirty="0" smtClean="0">
                <a:latin typeface="HG創英角ﾎﾟｯﾌﾟ体" pitchFamily="49" charset="-128"/>
                <a:ea typeface="HG創英角ﾎﾟｯﾌﾟ体" pitchFamily="49" charset="-128"/>
              </a:rPr>
              <a:t>1</a:t>
            </a:r>
            <a:r>
              <a:rPr kumimoji="1" lang="ja-JP" altLang="en-US" sz="2000" dirty="0" smtClean="0">
                <a:latin typeface="HG創英角ﾎﾟｯﾌﾟ体" pitchFamily="49" charset="-128"/>
                <a:ea typeface="HG創英角ﾎﾟｯﾌﾟ体" pitchFamily="49" charset="-128"/>
              </a:rPr>
              <a:t>／</a:t>
            </a:r>
            <a:r>
              <a:rPr kumimoji="1" lang="en-US" altLang="ja-JP" sz="2000" dirty="0" smtClean="0">
                <a:latin typeface="HG創英角ﾎﾟｯﾌﾟ体" pitchFamily="49" charset="-128"/>
                <a:ea typeface="HG創英角ﾎﾟｯﾌﾟ体" pitchFamily="49" charset="-128"/>
              </a:rPr>
              <a:t>2</a:t>
            </a:r>
            <a:r>
              <a:rPr kumimoji="1" lang="ja-JP" altLang="en-US" sz="2000" dirty="0" smtClean="0">
                <a:latin typeface="HG創英角ﾎﾟｯﾌﾟ体" pitchFamily="49" charset="-128"/>
                <a:ea typeface="HG創英角ﾎﾟｯﾌﾟ体" pitchFamily="49" charset="-128"/>
              </a:rPr>
              <a:t>～</a:t>
            </a:r>
            <a:r>
              <a:rPr kumimoji="1" lang="en-US" altLang="ja-JP" sz="2000" dirty="0" smtClean="0">
                <a:latin typeface="HG創英角ﾎﾟｯﾌﾟ体" pitchFamily="49" charset="-128"/>
                <a:ea typeface="HG創英角ﾎﾟｯﾌﾟ体" pitchFamily="49" charset="-128"/>
              </a:rPr>
              <a:t>1/3</a:t>
            </a:r>
            <a:r>
              <a:rPr kumimoji="1" lang="ja-JP" altLang="en-US" sz="2000" dirty="0" smtClean="0">
                <a:latin typeface="HG創英角ﾎﾟｯﾌﾟ体" pitchFamily="49" charset="-128"/>
                <a:ea typeface="HG創英角ﾎﾟｯﾌﾟ体" pitchFamily="49" charset="-128"/>
              </a:rPr>
              <a:t>くらい栄養剤を満たす</a:t>
            </a:r>
            <a:endParaRPr kumimoji="1" lang="ja-JP" altLang="en-US" sz="2000" dirty="0">
              <a:latin typeface="HG創英角ﾎﾟｯﾌﾟ体" pitchFamily="49" charset="-128"/>
              <a:ea typeface="HG創英角ﾎﾟｯﾌﾟ体" pitchFamily="49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9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55976" y="1484784"/>
            <a:ext cx="4086225" cy="4743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3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71600" y="1412775"/>
            <a:ext cx="2592288" cy="51427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251520" y="-891480"/>
            <a:ext cx="8229600" cy="3154362"/>
          </a:xfrm>
        </p:spPr>
        <p:txBody>
          <a:bodyPr>
            <a:normAutofit/>
          </a:bodyPr>
          <a:lstStyle/>
          <a:p>
            <a:pPr algn="l"/>
            <a:r>
              <a:rPr lang="ja-JP" altLang="en-US" dirty="0" smtClean="0">
                <a:latin typeface="HG創英角ﾎﾟｯﾌﾟ体" pitchFamily="49" charset="-128"/>
                <a:ea typeface="HG創英角ﾎﾟｯﾌﾟ体" pitchFamily="49" charset="-128"/>
              </a:rPr>
              <a:t>準備⑤（ボタン型）</a:t>
            </a:r>
            <a:r>
              <a:rPr lang="en-US" altLang="ja-JP" dirty="0" smtClean="0">
                <a:latin typeface="HG創英角ﾎﾟｯﾌﾟ体" pitchFamily="49" charset="-128"/>
                <a:ea typeface="HG創英角ﾎﾟｯﾌﾟ体" pitchFamily="49" charset="-128"/>
              </a:rPr>
              <a:t/>
            </a:r>
            <a:br>
              <a:rPr lang="en-US" altLang="ja-JP" dirty="0" smtClean="0">
                <a:latin typeface="HG創英角ﾎﾟｯﾌﾟ体" pitchFamily="49" charset="-128"/>
                <a:ea typeface="HG創英角ﾎﾟｯﾌﾟ体" pitchFamily="49" charset="-128"/>
              </a:rPr>
            </a:br>
            <a:r>
              <a:rPr lang="ja-JP" altLang="en-US" dirty="0" smtClean="0">
                <a:latin typeface="HG創英角ﾎﾟｯﾌﾟ体" pitchFamily="49" charset="-128"/>
                <a:ea typeface="HG創英角ﾎﾟｯﾌﾟ体" pitchFamily="49" charset="-128"/>
              </a:rPr>
              <a:t>栄養剤の注入準備を行う</a:t>
            </a:r>
            <a:endParaRPr kumimoji="1" lang="ja-JP" altLang="en-US" dirty="0">
              <a:latin typeface="HG創英角ﾎﾟｯﾌﾟ体" pitchFamily="49" charset="-128"/>
              <a:ea typeface="HG創英角ﾎﾟｯﾌﾟ体" pitchFamily="49" charset="-128"/>
            </a:endParaRPr>
          </a:p>
        </p:txBody>
      </p:sp>
      <p:sp>
        <p:nvSpPr>
          <p:cNvPr id="3" name="円形吹き出し 2"/>
          <p:cNvSpPr/>
          <p:nvPr/>
        </p:nvSpPr>
        <p:spPr>
          <a:xfrm>
            <a:off x="2699792" y="1196752"/>
            <a:ext cx="3384376" cy="1512168"/>
          </a:xfrm>
          <a:prstGeom prst="wedgeEllipseCallout">
            <a:avLst>
              <a:gd name="adj1" fmla="val -42754"/>
              <a:gd name="adj2" fmla="val 117663"/>
            </a:avLst>
          </a:prstGeom>
          <a:solidFill>
            <a:schemeClr val="accent3">
              <a:lumMod val="75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2000" dirty="0" smtClean="0">
                <a:latin typeface="HG創英角ﾎﾟｯﾌﾟ体" pitchFamily="49" charset="-128"/>
                <a:ea typeface="HG創英角ﾎﾟｯﾌﾟ体" pitchFamily="49" charset="-128"/>
              </a:rPr>
              <a:t>ドリップチェンバーを強くつまみ、</a:t>
            </a:r>
            <a:r>
              <a:rPr kumimoji="1" lang="en-US" altLang="ja-JP" sz="2000" dirty="0" smtClean="0">
                <a:latin typeface="HG創英角ﾎﾟｯﾌﾟ体" pitchFamily="49" charset="-128"/>
                <a:ea typeface="HG創英角ﾎﾟｯﾌﾟ体" pitchFamily="49" charset="-128"/>
              </a:rPr>
              <a:t>1</a:t>
            </a:r>
            <a:r>
              <a:rPr kumimoji="1" lang="ja-JP" altLang="en-US" sz="2000" dirty="0" smtClean="0">
                <a:latin typeface="HG創英角ﾎﾟｯﾌﾟ体" pitchFamily="49" charset="-128"/>
                <a:ea typeface="HG創英角ﾎﾟｯﾌﾟ体" pitchFamily="49" charset="-128"/>
              </a:rPr>
              <a:t>／</a:t>
            </a:r>
            <a:r>
              <a:rPr kumimoji="1" lang="en-US" altLang="ja-JP" sz="2000" dirty="0" smtClean="0">
                <a:latin typeface="HG創英角ﾎﾟｯﾌﾟ体" pitchFamily="49" charset="-128"/>
                <a:ea typeface="HG創英角ﾎﾟｯﾌﾟ体" pitchFamily="49" charset="-128"/>
              </a:rPr>
              <a:t>2</a:t>
            </a:r>
            <a:r>
              <a:rPr kumimoji="1" lang="ja-JP" altLang="en-US" sz="2000" dirty="0" smtClean="0">
                <a:latin typeface="HG創英角ﾎﾟｯﾌﾟ体" pitchFamily="49" charset="-128"/>
                <a:ea typeface="HG創英角ﾎﾟｯﾌﾟ体" pitchFamily="49" charset="-128"/>
              </a:rPr>
              <a:t>～</a:t>
            </a:r>
            <a:r>
              <a:rPr kumimoji="1" lang="en-US" altLang="ja-JP" sz="2000" dirty="0" smtClean="0">
                <a:latin typeface="HG創英角ﾎﾟｯﾌﾟ体" pitchFamily="49" charset="-128"/>
                <a:ea typeface="HG創英角ﾎﾟｯﾌﾟ体" pitchFamily="49" charset="-128"/>
              </a:rPr>
              <a:t>1/3</a:t>
            </a:r>
            <a:r>
              <a:rPr kumimoji="1" lang="ja-JP" altLang="en-US" sz="2000" dirty="0" smtClean="0">
                <a:latin typeface="HG創英角ﾎﾟｯﾌﾟ体" pitchFamily="49" charset="-128"/>
                <a:ea typeface="HG創英角ﾎﾟｯﾌﾟ体" pitchFamily="49" charset="-128"/>
              </a:rPr>
              <a:t>くらい栄養剤を満たす</a:t>
            </a:r>
            <a:endParaRPr kumimoji="1" lang="ja-JP" altLang="en-US" sz="2000" dirty="0">
              <a:latin typeface="HG創英角ﾎﾟｯﾌﾟ体" pitchFamily="49" charset="-128"/>
              <a:ea typeface="HG創英角ﾎﾟｯﾌﾟ体" pitchFamily="49" charset="-128"/>
            </a:endParaRPr>
          </a:p>
        </p:txBody>
      </p:sp>
      <p:sp>
        <p:nvSpPr>
          <p:cNvPr id="12" name="正方形/長方形 11"/>
          <p:cNvSpPr/>
          <p:nvPr/>
        </p:nvSpPr>
        <p:spPr>
          <a:xfrm>
            <a:off x="323528" y="5903893"/>
            <a:ext cx="8820472" cy="954107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txBody>
          <a:bodyPr wrap="square">
            <a:spAutoFit/>
          </a:bodyPr>
          <a:lstStyle/>
          <a:p>
            <a:r>
              <a:rPr lang="ja-JP" altLang="en-US" sz="2800" dirty="0" smtClean="0">
                <a:solidFill>
                  <a:schemeClr val="bg1"/>
                </a:solidFill>
                <a:latin typeface="HG創英角ﾎﾟｯﾌﾟ体" pitchFamily="49" charset="-128"/>
                <a:ea typeface="HG創英角ﾎﾟｯﾌﾟ体" pitchFamily="49" charset="-128"/>
              </a:rPr>
              <a:t>クレンメを開いて、先端まで栄養剤を満たし、クレンメを閉じる。チューブの先をガーゼで覆うとよい</a:t>
            </a:r>
            <a:r>
              <a:rPr lang="ja-JP" altLang="en-US" sz="2800" b="1" dirty="0" smtClean="0">
                <a:latin typeface="HG創英角ﾎﾟｯﾌﾟ体" pitchFamily="49" charset="-128"/>
                <a:ea typeface="HG創英角ﾎﾟｯﾌﾟ体" pitchFamily="49" charset="-128"/>
              </a:rPr>
              <a:t>ﾞ</a:t>
            </a:r>
            <a:endParaRPr lang="ja-JP" altLang="en-US" sz="2800" dirty="0"/>
          </a:p>
        </p:txBody>
      </p:sp>
      <p:sp>
        <p:nvSpPr>
          <p:cNvPr id="10" name="円形吹き出し 9"/>
          <p:cNvSpPr/>
          <p:nvPr/>
        </p:nvSpPr>
        <p:spPr>
          <a:xfrm>
            <a:off x="6516216" y="0"/>
            <a:ext cx="2627784" cy="1512168"/>
          </a:xfrm>
          <a:prstGeom prst="wedgeEllipseCallout">
            <a:avLst>
              <a:gd name="adj1" fmla="val -52576"/>
              <a:gd name="adj2" fmla="val 188060"/>
            </a:avLst>
          </a:prstGeom>
          <a:solidFill>
            <a:schemeClr val="accent3">
              <a:lumMod val="75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2000" dirty="0" smtClean="0">
                <a:latin typeface="HG創英角ﾎﾟｯﾌﾟ体" pitchFamily="49" charset="-128"/>
                <a:ea typeface="HG創英角ﾎﾟｯﾌﾟ体" pitchFamily="49" charset="-128"/>
              </a:rPr>
              <a:t>栄養点滴ﾁｭｰﾌﾞと接続ﾁｭｰﾌﾞを接続しておく</a:t>
            </a:r>
            <a:endParaRPr kumimoji="1" lang="ja-JP" altLang="en-US" sz="2000" dirty="0">
              <a:latin typeface="HG創英角ﾎﾟｯﾌﾟ体" pitchFamily="49" charset="-128"/>
              <a:ea typeface="HG創英角ﾎﾟｯﾌﾟ体" pitchFamily="49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860</TotalTime>
  <Words>340</Words>
  <Application>Microsoft Office PowerPoint</Application>
  <PresentationFormat>画面に合わせる (4:3)</PresentationFormat>
  <Paragraphs>66</Paragraphs>
  <Slides>26</Slides>
  <Notes>0</Notes>
  <HiddenSlides>0</HiddenSlides>
  <MMClips>0</MMClips>
  <ScaleCrop>false</ScaleCrop>
  <HeadingPairs>
    <vt:vector size="4" baseType="variant">
      <vt:variant>
        <vt:lpstr>テーマ</vt:lpstr>
      </vt:variant>
      <vt:variant>
        <vt:i4>1</vt:i4>
      </vt:variant>
      <vt:variant>
        <vt:lpstr>スライド タイトル</vt:lpstr>
      </vt:variant>
      <vt:variant>
        <vt:i4>26</vt:i4>
      </vt:variant>
    </vt:vector>
  </HeadingPairs>
  <TitlesOfParts>
    <vt:vector size="27" baseType="lpstr">
      <vt:lpstr>Office テーマ</vt:lpstr>
      <vt:lpstr>胃ろうまたは腸ろうによる経管栄養</vt:lpstr>
      <vt:lpstr>　必要物品の準備</vt:lpstr>
      <vt:lpstr>スライド 3</vt:lpstr>
      <vt:lpstr>準備② 手洗い </vt:lpstr>
      <vt:lpstr>準備③ 必要物品の準備 </vt:lpstr>
      <vt:lpstr>準備④ 栄養剤の確認 </vt:lpstr>
      <vt:lpstr>準備⑤ 栄養剤の注入準備を行う</vt:lpstr>
      <vt:lpstr>準備⑤（チューブ型） 栄養剤の注入準備を行う</vt:lpstr>
      <vt:lpstr>準備⑤（ボタン型） 栄養剤の注入準備を行う</vt:lpstr>
      <vt:lpstr>準備⑥ 準備した栄養剤を利用者のもとへ運ぶ 実施⑦ 本人確認を行い、説明する </vt:lpstr>
      <vt:lpstr>実施⑧ 注入する栄養剤が利用者本人のものであるか確認し、適切な体位をとり 環境を整備する</vt:lpstr>
      <vt:lpstr>実施⑨ 栄養点滴チューブを確認し、胃ろうチューブと確実に接続する</vt:lpstr>
      <vt:lpstr>実施⑨（ボタン型） 栄養点滴チューブと接続チューブを確認し、ボタンと確実に接続する</vt:lpstr>
      <vt:lpstr>実施⑩ 注入を開始し、注入直後の様子を観察する</vt:lpstr>
      <vt:lpstr>実施⑪ 注入中の表情や状態を定期的に観察</vt:lpstr>
      <vt:lpstr>実施⑫ 注入中の利用者の体位を観察</vt:lpstr>
      <vt:lpstr>実施⑬ 注入物の滴下の状態を観察</vt:lpstr>
      <vt:lpstr>実施⑭ 挿入部からの栄養剤の漏れを 観察</vt:lpstr>
      <vt:lpstr>実施⑯ クレンメを閉め、経管栄養チューブの接続をはずす</vt:lpstr>
      <vt:lpstr>実施⑮ 注入終了後は白湯を注入し、状態を観察する</vt:lpstr>
      <vt:lpstr>実施⑯（チューブ型） 胃ろうチューブのふたを閉め、半座位を保つ</vt:lpstr>
      <vt:lpstr>実施⑯（ボタン型） クレンメを閉め、接続チューブをはずし、半座位を保つ</vt:lpstr>
      <vt:lpstr>報告⑰ 注入後、利用者の 状態を観察し 報告する</vt:lpstr>
      <vt:lpstr>報告⑱ 体位変換が必要な利用者は、異常がなければ再開する  報告⑲ ヒヤリハット・アクシデントの報告をする</vt:lpstr>
      <vt:lpstr>片づけ⑳ 環境を汚染させないよう、使用物品の後片づけをする。</vt:lpstr>
      <vt:lpstr>記録⑳ 実施記録を 記載する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スライド 1</dc:title>
  <dc:creator>fsladmin</dc:creator>
  <cp:lastModifiedBy>fsladmin</cp:lastModifiedBy>
  <cp:revision>75</cp:revision>
  <dcterms:created xsi:type="dcterms:W3CDTF">2013-12-17T03:08:11Z</dcterms:created>
  <dcterms:modified xsi:type="dcterms:W3CDTF">2014-01-06T05:21:44Z</dcterms:modified>
</cp:coreProperties>
</file>