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8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87" r:id="rId19"/>
    <p:sldId id="277" r:id="rId20"/>
    <p:sldId id="278" r:id="rId21"/>
    <p:sldId id="286" r:id="rId22"/>
    <p:sldId id="279" r:id="rId23"/>
    <p:sldId id="280" r:id="rId24"/>
    <p:sldId id="281" r:id="rId25"/>
    <p:sldId id="288" r:id="rId26"/>
    <p:sldId id="282" r:id="rId27"/>
    <p:sldId id="283" r:id="rId28"/>
    <p:sldId id="285" r:id="rId29"/>
    <p:sldId id="290" r:id="rId30"/>
  </p:sldIdLst>
  <p:sldSz cx="9144000" cy="6858000" type="screen4x3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>
      <p:cViewPr varScale="1">
        <p:scale>
          <a:sx n="70" d="100"/>
          <a:sy n="70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1015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r">
              <a:defRPr sz="1200"/>
            </a:lvl1pPr>
          </a:lstStyle>
          <a:p>
            <a:fld id="{80BE6895-C5C3-46EA-98BF-2C449B2B40E1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9517546"/>
            <a:ext cx="2984871" cy="501015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r">
              <a:defRPr sz="1200"/>
            </a:lvl1pPr>
          </a:lstStyle>
          <a:p>
            <a:fld id="{8250C53D-160D-4241-95C5-3838F229917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466" cy="501419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901074" y="0"/>
            <a:ext cx="2985465" cy="501419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r">
              <a:defRPr sz="1200"/>
            </a:lvl1pPr>
          </a:lstStyle>
          <a:p>
            <a:fld id="{7C109759-8BD4-4896-9DDF-A19E6642A744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2" tIns="46561" rIns="93122" bIns="46561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8330" y="4759441"/>
            <a:ext cx="5511505" cy="4509538"/>
          </a:xfrm>
          <a:prstGeom prst="rect">
            <a:avLst/>
          </a:prstGeom>
        </p:spPr>
        <p:txBody>
          <a:bodyPr vert="horz" lIns="93122" tIns="46561" rIns="93122" bIns="46561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517269"/>
            <a:ext cx="2985466" cy="501418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901074" y="9517269"/>
            <a:ext cx="2985465" cy="501418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r">
              <a:defRPr sz="1200"/>
            </a:lvl1pPr>
          </a:lstStyle>
          <a:p>
            <a:fld id="{9065F5E8-6C12-4E12-9CCD-9692FCCEE53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5F5E8-6C12-4E12-9CCD-9692FCCEE531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72FC5-5C53-45B0-AA03-18EE35FC9019}" type="datetimeFigureOut">
              <a:rPr kumimoji="1" lang="ja-JP" altLang="en-US" smtClean="0"/>
              <a:pPr/>
              <a:t>2014/1/6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82232-F3BE-4D4E-BDFB-AFC0E0D2138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8000" dirty="0" smtClean="0">
                <a:latin typeface="HG創英角ﾎﾟｯﾌﾟ体" pitchFamily="49" charset="-128"/>
                <a:ea typeface="HG創英角ﾎﾟｯﾌﾟ体" pitchFamily="49" charset="-128"/>
              </a:rPr>
              <a:t>気管カニューレ</a:t>
            </a:r>
            <a:r>
              <a:rPr kumimoji="1" lang="ja-JP" altLang="en-US" sz="8000" dirty="0" smtClean="0">
                <a:latin typeface="HG創英角ﾎﾟｯﾌﾟ体" pitchFamily="49" charset="-128"/>
                <a:ea typeface="HG創英角ﾎﾟｯﾌﾟ体" pitchFamily="49" charset="-128"/>
              </a:rPr>
              <a:t>内吸引</a:t>
            </a:r>
            <a:r>
              <a:rPr kumimoji="1" lang="en-US" altLang="ja-JP" sz="8000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sz="8000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sz="67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0"/>
            <a:ext cx="8507288" cy="1916832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実施⑨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吸引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チューブを清潔に取り出す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312368" cy="429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700808"/>
            <a:ext cx="3312368" cy="419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581128"/>
            <a:ext cx="2316393" cy="213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角丸四角形吹き出し 5"/>
          <p:cNvSpPr/>
          <p:nvPr/>
        </p:nvSpPr>
        <p:spPr>
          <a:xfrm>
            <a:off x="3707904" y="2204864"/>
            <a:ext cx="1800200" cy="2232248"/>
          </a:xfrm>
          <a:prstGeom prst="wedgeRoundRectCallout">
            <a:avLst>
              <a:gd name="adj1" fmla="val 97538"/>
              <a:gd name="adj2" fmla="val -773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accent4">
                    <a:lumMod val="50000"/>
                  </a:schemeClr>
                </a:solidFill>
                <a:latin typeface="HGS創英角ﾎﾟｯﾌﾟ体" pitchFamily="50" charset="-128"/>
                <a:ea typeface="HGS創英角ﾎﾟｯﾌﾟ体" pitchFamily="50" charset="-128"/>
              </a:rPr>
              <a:t>チューブを輪にして、周囲に触れないようにする。</a:t>
            </a:r>
            <a:endParaRPr kumimoji="1" lang="ja-JP" altLang="en-US" sz="2400" dirty="0">
              <a:solidFill>
                <a:schemeClr val="accent4">
                  <a:lumMod val="50000"/>
                </a:schemeClr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実施⑩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吸引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チューブを清潔に連結管で接続する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6336704" cy="434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708920"/>
            <a:ext cx="3600400" cy="384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636912"/>
            <a:ext cx="3456384" cy="400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実施⑪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吸引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チューブについている消毒剤を清浄綿（ｱﾙｺｰﾙ綿）で拭く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7" name="下矢印 6"/>
          <p:cNvSpPr/>
          <p:nvPr/>
        </p:nvSpPr>
        <p:spPr>
          <a:xfrm rot="618913">
            <a:off x="3342118" y="4698311"/>
            <a:ext cx="576064" cy="79208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 rot="618913">
            <a:off x="6726495" y="3978231"/>
            <a:ext cx="576064" cy="79208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形吹き出し 10"/>
          <p:cNvSpPr/>
          <p:nvPr/>
        </p:nvSpPr>
        <p:spPr>
          <a:xfrm>
            <a:off x="0" y="2996952"/>
            <a:ext cx="1728192" cy="3600400"/>
          </a:xfrm>
          <a:prstGeom prst="wedgeEllipseCallout">
            <a:avLst>
              <a:gd name="adj1" fmla="val 90358"/>
              <a:gd name="adj2" fmla="val -1917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連結管の方から先へ一方向に拭く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9" name="フローチャート: 処理 8"/>
          <p:cNvSpPr/>
          <p:nvPr/>
        </p:nvSpPr>
        <p:spPr>
          <a:xfrm>
            <a:off x="2627784" y="260648"/>
            <a:ext cx="2880320" cy="576064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400" b="1" dirty="0" smtClean="0">
                <a:solidFill>
                  <a:schemeClr val="tx1"/>
                </a:solidFill>
              </a:rPr>
              <a:t>浸漬法の場合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5760640" cy="453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507288" cy="220486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実施⑫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吸引器の電源を入れ、滅菌精製水を吸引し、吸引圧を確認する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" name="円形吹き出し 2"/>
          <p:cNvSpPr/>
          <p:nvPr/>
        </p:nvSpPr>
        <p:spPr>
          <a:xfrm>
            <a:off x="4788024" y="2564904"/>
            <a:ext cx="3960440" cy="1296144"/>
          </a:xfrm>
          <a:prstGeom prst="wedgeEllipseCallou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浸漬法の場合は、中の消毒液を洗い流す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実施⑬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吸引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チューブの先端の水をよく切る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88840"/>
            <a:ext cx="4680520" cy="447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4896544" cy="509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507288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実施⑭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利用者に声かけをする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" name="円形吹き出し 2"/>
          <p:cNvSpPr/>
          <p:nvPr/>
        </p:nvSpPr>
        <p:spPr>
          <a:xfrm>
            <a:off x="4716016" y="1700808"/>
            <a:ext cx="3888432" cy="2376264"/>
          </a:xfrm>
          <a:prstGeom prst="wedgeEllipseCallout">
            <a:avLst>
              <a:gd name="adj1" fmla="val -59651"/>
              <a:gd name="adj2" fmla="val 5034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HG創英角ﾎﾟｯﾌﾟ体" pitchFamily="49" charset="-128"/>
                <a:ea typeface="HG創英角ﾎﾟｯﾌﾟ体" pitchFamily="49" charset="-128"/>
              </a:rPr>
              <a:t>今</a:t>
            </a:r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から、のどの管にチューブを入れて痰を吸います。</a:t>
            </a:r>
            <a:endParaRPr lang="en-US" altLang="ja-JP" sz="24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ctr"/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何かありましたら、手を上げて下さい。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30099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748464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実施⑮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適切な吸引圧で適切な深さまで挿入する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4" name="円形吹き出し 3"/>
          <p:cNvSpPr/>
          <p:nvPr/>
        </p:nvSpPr>
        <p:spPr>
          <a:xfrm>
            <a:off x="3563888" y="1484784"/>
            <a:ext cx="4752528" cy="1296144"/>
          </a:xfrm>
          <a:prstGeom prst="wedgeEllipseCallout">
            <a:avLst>
              <a:gd name="adj1" fmla="val -45644"/>
              <a:gd name="adj2" fmla="val 78295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少し圧をかけた状態で挿入する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960"/>
            <a:ext cx="41433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ドーナツ 7"/>
          <p:cNvSpPr/>
          <p:nvPr/>
        </p:nvSpPr>
        <p:spPr>
          <a:xfrm>
            <a:off x="1979712" y="2204864"/>
            <a:ext cx="1800200" cy="1368152"/>
          </a:xfrm>
          <a:prstGeom prst="donut">
            <a:avLst>
              <a:gd name="adj" fmla="val 405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2843808" y="2996952"/>
            <a:ext cx="2160240" cy="115212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GS創英角ﾎﾟｯﾌﾟ体" pitchFamily="50" charset="-128"/>
                <a:ea typeface="HGS創英角ﾎﾟｯﾌﾟ体" pitchFamily="50" charset="-128"/>
              </a:rPr>
              <a:t>親指で</a:t>
            </a: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GS創英角ﾎﾟｯﾌﾟ体" pitchFamily="50" charset="-128"/>
                <a:ea typeface="HGS創英角ﾎﾟｯﾌﾟ体" pitchFamily="50" charset="-128"/>
              </a:rPr>
              <a:t>チューブを曲げるが、完全には折らない</a:t>
            </a:r>
            <a:endParaRPr kumimoji="1" lang="ja-JP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157192"/>
            <a:ext cx="2736304" cy="151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円形吹き出し 9"/>
          <p:cNvSpPr/>
          <p:nvPr/>
        </p:nvSpPr>
        <p:spPr>
          <a:xfrm>
            <a:off x="0" y="4221088"/>
            <a:ext cx="4139952" cy="1296144"/>
          </a:xfrm>
          <a:prstGeom prst="wedgeEllipseCallout">
            <a:avLst>
              <a:gd name="adj1" fmla="val 30523"/>
              <a:gd name="adj2" fmla="val 58289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指示された長さの所を持って入りすぎないよう留意する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00808"/>
            <a:ext cx="4392488" cy="482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507288" cy="1916832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実施⑯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適切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な吸引圧で貯留物を吸引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" name="円形吹き出し 2"/>
          <p:cNvSpPr/>
          <p:nvPr/>
        </p:nvSpPr>
        <p:spPr>
          <a:xfrm>
            <a:off x="179512" y="3212976"/>
            <a:ext cx="3780928" cy="2016224"/>
          </a:xfrm>
          <a:prstGeom prst="wedgeEllipseCallout">
            <a:avLst>
              <a:gd name="adj1" fmla="val 72415"/>
              <a:gd name="adj2" fmla="val 47102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チューブを回しながら</a:t>
            </a:r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圧が</a:t>
            </a:r>
            <a:r>
              <a:rPr kumimoji="1" lang="en-US" altLang="ja-JP" sz="2400" dirty="0" smtClean="0">
                <a:latin typeface="HG創英角ﾎﾟｯﾌﾟ体" pitchFamily="49" charset="-128"/>
                <a:ea typeface="HG創英角ﾎﾟｯﾌﾟ体" pitchFamily="49" charset="-128"/>
              </a:rPr>
              <a:t>1</a:t>
            </a:r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カ</a:t>
            </a:r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所にかから</a:t>
            </a:r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ないよう吸引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6" name="環状矢印 5"/>
          <p:cNvSpPr/>
          <p:nvPr/>
        </p:nvSpPr>
        <p:spPr>
          <a:xfrm>
            <a:off x="4932040" y="5085184"/>
            <a:ext cx="1080120" cy="936104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環状矢印 6"/>
          <p:cNvSpPr/>
          <p:nvPr/>
        </p:nvSpPr>
        <p:spPr>
          <a:xfrm rot="10800000">
            <a:off x="4932040" y="5373216"/>
            <a:ext cx="1080120" cy="936104"/>
          </a:xfrm>
          <a:prstGeom prst="circular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507288" cy="1916832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実施⑰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吸引チューブを静かに抜く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835696" y="1772816"/>
            <a:ext cx="562127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204864"/>
            <a:ext cx="3456384" cy="449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3240360" cy="432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実施⑱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吸引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チューブの外側を清浄綿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（ｱﾙｺｰﾙ綿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)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で拭く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7" name="下矢印 6"/>
          <p:cNvSpPr/>
          <p:nvPr/>
        </p:nvSpPr>
        <p:spPr>
          <a:xfrm rot="21216298">
            <a:off x="2742112" y="4466729"/>
            <a:ext cx="576064" cy="79208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 rot="20748957">
            <a:off x="6100425" y="3415497"/>
            <a:ext cx="576064" cy="79208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形吹き出し 8"/>
          <p:cNvSpPr/>
          <p:nvPr/>
        </p:nvSpPr>
        <p:spPr>
          <a:xfrm>
            <a:off x="6407696" y="1484784"/>
            <a:ext cx="2412776" cy="1944216"/>
          </a:xfrm>
          <a:prstGeom prst="wedgeEllipseCallout">
            <a:avLst>
              <a:gd name="adj1" fmla="val -65224"/>
              <a:gd name="adj2" fmla="val 1205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連結管から先へ一方向に拭く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　必要物品の準備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79512" y="1340768"/>
            <a:ext cx="2952328" cy="511256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１吸引器</a:t>
            </a:r>
            <a:endParaRPr lang="en-US" altLang="ja-JP" sz="2400" b="1" dirty="0" smtClean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kumimoji="1" lang="ja-JP" altLang="en-US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２吸引チューブ</a:t>
            </a:r>
            <a:endParaRPr kumimoji="1" lang="en-US" altLang="ja-JP" sz="2400" b="1" dirty="0" smtClean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３滅菌万能カップ</a:t>
            </a:r>
            <a:endParaRPr lang="en-US" altLang="ja-JP" sz="2400" b="1" dirty="0" smtClean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４滅菌蒸留水</a:t>
            </a:r>
            <a:r>
              <a:rPr lang="en-US" altLang="ja-JP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(2)</a:t>
            </a: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５消毒液</a:t>
            </a:r>
            <a:endParaRPr lang="en-US" altLang="ja-JP" sz="2400" b="1" dirty="0" smtClean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６滅菌手袋（ｾｯｼ）</a:t>
            </a:r>
            <a:endParaRPr lang="en-US" altLang="ja-JP" sz="2400" b="1" dirty="0" smtClean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７ﾃﾞｨｽﾎﾟｰｻﾌﾞﾙ手袋</a:t>
            </a:r>
            <a:endParaRPr lang="en-US" altLang="ja-JP" sz="2400" b="1" dirty="0" smtClean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８清浄綿</a:t>
            </a:r>
            <a:endParaRPr lang="en-US" altLang="ja-JP" sz="2400" b="1" dirty="0" smtClean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（ｱﾙｺｰ綿）</a:t>
            </a:r>
            <a:endParaRPr lang="en-US" altLang="ja-JP" sz="2400" b="1" dirty="0" smtClean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９ｶﾞｰｸﾞﾙﾍﾞｰｽﾝ</a:t>
            </a:r>
            <a:endParaRPr lang="en-US" altLang="ja-JP" sz="2400" b="1" dirty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en-US" altLang="ja-JP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10</a:t>
            </a:r>
            <a:r>
              <a:rPr lang="ja-JP" altLang="en-US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膿盆</a:t>
            </a:r>
            <a:endParaRPr lang="en-US" altLang="ja-JP" sz="2400" b="1" dirty="0" smtClean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kumimoji="1" lang="en-US" altLang="ja-JP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11</a:t>
            </a:r>
            <a:r>
              <a:rPr lang="ja-JP" altLang="en-US" sz="2400" b="1" dirty="0" smtClean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ﾊﾟﾙｽｵｷｼﾒｰﾀｰ</a:t>
            </a:r>
            <a:endParaRPr kumimoji="1" lang="ja-JP" altLang="en-US" sz="2400" b="1" dirty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8818" y="1916832"/>
            <a:ext cx="564366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実施⑲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滅菌精製水を吸引し、チューブ内側の汚れを吸引する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5400600" cy="45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2016224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 smtClean="0">
                <a:latin typeface="HGS創英角ﾎﾟｯﾌﾟ体" pitchFamily="50" charset="-128"/>
                <a:ea typeface="HGS創英角ﾎﾟｯﾌﾟ体" pitchFamily="50" charset="-128"/>
              </a:rPr>
              <a:t>チューブを保管するときは滅菌精製水、消毒剤入り保存液の順で吸引する</a:t>
            </a:r>
            <a:endParaRPr kumimoji="1" lang="ja-JP" altLang="en-US" dirty="0"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00808"/>
            <a:ext cx="3240360" cy="464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3510951" cy="463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507288" cy="2852936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</a:t>
            </a: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⑳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吸引器の電源を切る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実施㉑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吸引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チューブを連結管からはずし保管容器に入れるか破棄する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996952"/>
            <a:ext cx="3672408" cy="368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507288" cy="236227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実施㉒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手袋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をはずす、またはセッシを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所定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の場所に戻す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76872"/>
            <a:ext cx="4752528" cy="437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07288" cy="2362274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実施㉓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利用者へ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の吸引終了の声かけ・姿勢の整え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実施㉔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吸引物及び利用者の状態を観察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051720" y="3068960"/>
            <a:ext cx="5400600" cy="361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円形吹き出し 3"/>
          <p:cNvSpPr/>
          <p:nvPr/>
        </p:nvSpPr>
        <p:spPr>
          <a:xfrm>
            <a:off x="3059832" y="1196752"/>
            <a:ext cx="5328592" cy="1224136"/>
          </a:xfrm>
          <a:prstGeom prst="wedgeEllipseCallout">
            <a:avLst>
              <a:gd name="adj1" fmla="val -55088"/>
              <a:gd name="adj2" fmla="val -417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終わりましたよ。たんは取り切れましたか。苦しくありませんか。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07288" cy="236227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実施㉕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利用者の吸引前の状態と吸引後の状態変化を観察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実施㉖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吸引後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に経鼻経管栄養チューブが口腔内に出てきていないことを観察</a:t>
            </a: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　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789040"/>
            <a:ext cx="3462164" cy="284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実施㉗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手洗い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6792"/>
            <a:ext cx="5472608" cy="495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420888"/>
            <a:ext cx="8507288" cy="2362274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報告㉘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吸引物及び利用者の状態を報告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z="3100" dirty="0" smtClean="0">
                <a:latin typeface="HG創英角ﾎﾟｯﾌﾟ体" pitchFamily="49" charset="-128"/>
                <a:ea typeface="HG創英角ﾎﾟｯﾌﾟ体" pitchFamily="49" charset="-128"/>
              </a:rPr>
              <a:t>利用者の吸引前の状態と吸引後の状態変化を報告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報告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㉙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吸引後に経鼻経管栄養チューブが口腔内に出てきていないことを報告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報告㉚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ヒヤリハット・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アクシデントの報告</a:t>
            </a: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　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714202"/>
          </a:xfrm>
        </p:spPr>
        <p:txBody>
          <a:bodyPr>
            <a:no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片づけ</a:t>
            </a: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㉛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排液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びんの排液量が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70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～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80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％になる前に捨てる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片づけ㉜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使用物品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を速やかに片づけまたは交換する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88640"/>
            <a:ext cx="4320480" cy="634630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正方形/長方形 2"/>
          <p:cNvSpPr/>
          <p:nvPr/>
        </p:nvSpPr>
        <p:spPr>
          <a:xfrm>
            <a:off x="323528" y="908720"/>
            <a:ext cx="66247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latin typeface="HG創英角ﾎﾟｯﾌﾟ体" pitchFamily="49" charset="-128"/>
                <a:ea typeface="HG創英角ﾎﾟｯﾌﾟ体" pitchFamily="49" charset="-128"/>
              </a:rPr>
              <a:t>記録㉝</a:t>
            </a:r>
            <a:r>
              <a:rPr lang="en-US" altLang="ja-JP" sz="4400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z="4400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z="4400" dirty="0" smtClean="0">
                <a:latin typeface="HG創英角ﾎﾟｯﾌﾟ体" pitchFamily="49" charset="-128"/>
                <a:ea typeface="HG創英角ﾎﾟｯﾌﾟ体" pitchFamily="49" charset="-128"/>
              </a:rPr>
              <a:t>実施記録を</a:t>
            </a:r>
            <a:endParaRPr lang="en-US" altLang="ja-JP" sz="44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r>
              <a:rPr lang="ja-JP" altLang="en-US" sz="4400" dirty="0" smtClean="0">
                <a:latin typeface="HG創英角ﾎﾟｯﾌﾟ体" pitchFamily="49" charset="-128"/>
                <a:ea typeface="HG創英角ﾎﾟｯﾌﾟ体" pitchFamily="49" charset="-128"/>
              </a:rPr>
              <a:t>記載する</a:t>
            </a:r>
            <a:r>
              <a:rPr lang="en-US" altLang="ja-JP" sz="4400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z="4400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lang="ja-JP" alt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60647"/>
            <a:ext cx="4464496" cy="65304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251520" y="476672"/>
            <a:ext cx="8229600" cy="17142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創英角ﾎﾟｯﾌﾟ体" pitchFamily="49" charset="-128"/>
                <a:ea typeface="HG創英角ﾎﾟｯﾌﾟ体" pitchFamily="49" charset="-128"/>
                <a:cs typeface="+mj-cs"/>
              </a:rPr>
              <a:t>準備①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創英角ﾎﾟｯﾌﾟ体" pitchFamily="49" charset="-128"/>
                <a:ea typeface="HG創英角ﾎﾟｯﾌﾟ体" pitchFamily="49" charset="-128"/>
                <a:cs typeface="+mj-cs"/>
              </a:rPr>
              <a:t/>
            </a:r>
            <a:b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創英角ﾎﾟｯﾌﾟ体" pitchFamily="49" charset="-128"/>
                <a:ea typeface="HG創英角ﾎﾟｯﾌﾟ体" pitchFamily="49" charset="-128"/>
                <a:cs typeface="+mj-cs"/>
              </a:rPr>
            </a:b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創英角ﾎﾟｯﾌﾟ体" pitchFamily="49" charset="-128"/>
                <a:ea typeface="HG創英角ﾎﾟｯﾌﾟ体" pitchFamily="49" charset="-128"/>
                <a:cs typeface="+mj-cs"/>
              </a:rPr>
              <a:t>医師の指示書</a:t>
            </a:r>
            <a:endParaRPr kumimoji="1" lang="en-US" altLang="ja-JP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創英角ﾎﾟｯﾌﾟ体" pitchFamily="49" charset="-128"/>
              <a:ea typeface="HG創英角ﾎﾟｯﾌﾟ体" pitchFamily="49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創英角ﾎﾟｯﾌﾟ体" pitchFamily="49" charset="-128"/>
                <a:ea typeface="HG創英角ﾎﾟｯﾌﾟ体" pitchFamily="49" charset="-128"/>
                <a:cs typeface="+mj-cs"/>
              </a:rPr>
              <a:t>の確認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創英角ﾎﾟｯﾌﾟ体" pitchFamily="49" charset="-128"/>
                <a:ea typeface="HG創英角ﾎﾟｯﾌﾟ体" pitchFamily="49" charset="-128"/>
                <a:cs typeface="+mj-cs"/>
              </a:rPr>
              <a:t/>
            </a:r>
            <a:b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創英角ﾎﾟｯﾌﾟ体" pitchFamily="49" charset="-128"/>
                <a:ea typeface="HG創英角ﾎﾟｯﾌﾟ体" pitchFamily="49" charset="-128"/>
                <a:cs typeface="+mj-cs"/>
              </a:rPr>
            </a:b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創英角ﾎﾟｯﾌﾟ体" pitchFamily="49" charset="-128"/>
                <a:ea typeface="HG創英角ﾎﾟｯﾌﾟ体" pitchFamily="49" charset="-128"/>
                <a:cs typeface="+mj-cs"/>
              </a:rPr>
              <a:t/>
            </a:r>
            <a:b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創英角ﾎﾟｯﾌﾟ体" pitchFamily="49" charset="-128"/>
                <a:ea typeface="HG創英角ﾎﾟｯﾌﾟ体" pitchFamily="49" charset="-128"/>
                <a:cs typeface="+mj-cs"/>
              </a:rPr>
            </a:b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創英角ﾎﾟｯﾌﾟ体" pitchFamily="49" charset="-128"/>
              <a:ea typeface="HG創英角ﾎﾟｯﾌﾟ体" pitchFamily="49" charset="-128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714202"/>
          </a:xfrm>
        </p:spPr>
        <p:txBody>
          <a:bodyPr>
            <a:noAutofit/>
          </a:bodyPr>
          <a:lstStyle/>
          <a:p>
            <a:pPr algn="l"/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準備②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手洗い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060848"/>
            <a:ext cx="5544616" cy="433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43428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準備③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必要物品・吸引器の用意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3" name="フローチャート: 処理 2"/>
          <p:cNvSpPr/>
          <p:nvPr/>
        </p:nvSpPr>
        <p:spPr>
          <a:xfrm>
            <a:off x="1115616" y="1844824"/>
            <a:ext cx="3096344" cy="720080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吸引びんに水道水を入れる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4" name="フローチャート: 処理 3"/>
          <p:cNvSpPr/>
          <p:nvPr/>
        </p:nvSpPr>
        <p:spPr>
          <a:xfrm>
            <a:off x="5436096" y="1844824"/>
            <a:ext cx="2520280" cy="720080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吸引</a:t>
            </a:r>
            <a:r>
              <a:rPr lang="ja-JP" altLang="en-US" b="1" dirty="0" smtClean="0">
                <a:solidFill>
                  <a:schemeClr val="tx1"/>
                </a:solidFill>
              </a:rPr>
              <a:t>器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の作動点検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80928"/>
            <a:ext cx="434754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780927"/>
            <a:ext cx="3312368" cy="382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43428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準備③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必要物品・吸引器の用意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sp>
        <p:nvSpPr>
          <p:cNvPr id="5" name="フローチャート: 処理 4"/>
          <p:cNvSpPr/>
          <p:nvPr/>
        </p:nvSpPr>
        <p:spPr>
          <a:xfrm>
            <a:off x="1043608" y="1772816"/>
            <a:ext cx="2592288" cy="720080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吸引圧の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設定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708920"/>
            <a:ext cx="481909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円形吹き出し 7"/>
          <p:cNvSpPr/>
          <p:nvPr/>
        </p:nvSpPr>
        <p:spPr>
          <a:xfrm>
            <a:off x="323528" y="4293096"/>
            <a:ext cx="3960440" cy="1296144"/>
          </a:xfrm>
          <a:prstGeom prst="wedgeEllipseCallout">
            <a:avLst>
              <a:gd name="adj1" fmla="val 39128"/>
              <a:gd name="adj2" fmla="val -6280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親指</a:t>
            </a:r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でふたをして</a:t>
            </a:r>
            <a:endParaRPr lang="en-US" altLang="ja-JP" sz="2400" dirty="0" smtClean="0"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ctr"/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吸引圧</a:t>
            </a:r>
            <a:r>
              <a:rPr kumimoji="1"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を調整する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3154362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準備④</a:t>
            </a:r>
            <a:r>
              <a:rPr lang="en-US" altLang="ja-JP" dirty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必要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物品を利用者のもとへ運ぶ</a:t>
            </a:r>
            <a:r>
              <a:rPr lang="en-US" altLang="ja-JP" dirty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準備⑤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利用者に吸引の説明をする</a:t>
            </a:r>
            <a: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kumimoji="1"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87669"/>
            <a:ext cx="4752528" cy="437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円形吹き出し 3"/>
          <p:cNvSpPr/>
          <p:nvPr/>
        </p:nvSpPr>
        <p:spPr>
          <a:xfrm>
            <a:off x="5724128" y="2420888"/>
            <a:ext cx="3240360" cy="2088232"/>
          </a:xfrm>
          <a:prstGeom prst="wedgeEllipseCallout">
            <a:avLst>
              <a:gd name="adj1" fmla="val -47367"/>
              <a:gd name="adj2" fmla="val 4473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HG創英角ﾎﾟｯﾌﾟ体" pitchFamily="49" charset="-128"/>
                <a:ea typeface="HG創英角ﾎﾟｯﾌﾟ体" pitchFamily="49" charset="-128"/>
              </a:rPr>
              <a:t>今</a:t>
            </a:r>
            <a:r>
              <a:rPr lang="ja-JP" altLang="en-US" sz="2400" dirty="0" smtClean="0">
                <a:latin typeface="HG創英角ﾎﾟｯﾌﾟ体" pitchFamily="49" charset="-128"/>
                <a:ea typeface="HG創英角ﾎﾟｯﾌﾟ体" pitchFamily="49" charset="-128"/>
              </a:rPr>
              <a:t>から、痰を吸って、呼吸を楽にしませんか。</a:t>
            </a:r>
            <a:endParaRPr kumimoji="1" lang="ja-JP" altLang="en-US" sz="2400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3586410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実施⑥</a:t>
            </a:r>
            <a:r>
              <a:rPr lang="en-US" altLang="ja-JP" dirty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吸引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の環境・利用者の姿勢を整える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実施⑦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口腔内・鼻腔内の観察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611560" y="2420888"/>
            <a:ext cx="3672408" cy="435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572000" y="2420888"/>
            <a:ext cx="3672408" cy="433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507288" cy="184482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実施⑧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滅菌手袋を利き手につける</a:t>
            </a:r>
            <a:endParaRPr kumimoji="1"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628800"/>
            <a:ext cx="4104456" cy="503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角丸四角形吹き出し 3"/>
          <p:cNvSpPr/>
          <p:nvPr/>
        </p:nvSpPr>
        <p:spPr>
          <a:xfrm>
            <a:off x="251520" y="2420888"/>
            <a:ext cx="2592288" cy="1080120"/>
          </a:xfrm>
          <a:prstGeom prst="wedgeRoundRectCallout">
            <a:avLst>
              <a:gd name="adj1" fmla="val -9777"/>
              <a:gd name="adj2" fmla="val -120713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</a:rPr>
              <a:t>滅菌手袋を両手につけて、片方を不潔扱いにしてもよい</a:t>
            </a:r>
            <a:endParaRPr kumimoji="1" lang="ja-JP" altLang="en-US" dirty="0">
              <a:solidFill>
                <a:srgbClr val="00206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5652120" y="3933056"/>
            <a:ext cx="3275856" cy="2520280"/>
          </a:xfrm>
          <a:prstGeom prst="wedgeRoundRectCallout">
            <a:avLst>
              <a:gd name="adj1" fmla="val -49837"/>
              <a:gd name="adj2" fmla="val -10247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002060"/>
                </a:solidFill>
                <a:latin typeface="HGS創英角ﾎﾟｯﾌﾟ体" pitchFamily="50" charset="-128"/>
                <a:ea typeface="HGS創英角ﾎﾟｯﾌﾟ体" pitchFamily="50" charset="-128"/>
              </a:rPr>
              <a:t>先に左手にディスポーサブル手袋をつけてから、手袋の外側に触れないように右手（利き手）に滅菌手袋をつける。</a:t>
            </a:r>
            <a:endParaRPr kumimoji="1" lang="ja-JP" altLang="en-US" sz="2400" dirty="0">
              <a:solidFill>
                <a:srgbClr val="00206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314</Words>
  <Application>Microsoft Office PowerPoint</Application>
  <PresentationFormat>画面に合わせる (4:3)</PresentationFormat>
  <Paragraphs>64</Paragraphs>
  <Slides>29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Office テーマ</vt:lpstr>
      <vt:lpstr>気管カニューレ内吸引 </vt:lpstr>
      <vt:lpstr>　必要物品の準備</vt:lpstr>
      <vt:lpstr>スライド 3</vt:lpstr>
      <vt:lpstr> 準備② 手洗い </vt:lpstr>
      <vt:lpstr>準備③ 必要物品・吸引器の用意 </vt:lpstr>
      <vt:lpstr>準備③ 必要物品・吸引器の用意 </vt:lpstr>
      <vt:lpstr>準備④ 必要物品を利用者のもとへ運ぶ 準備⑤ 利用者に吸引の説明をする </vt:lpstr>
      <vt:lpstr>実施⑥ 吸引の環境・利用者の姿勢を整える 実施⑦ 口腔内・鼻腔内の観察   </vt:lpstr>
      <vt:lpstr>実施⑧ 滅菌手袋を利き手につける</vt:lpstr>
      <vt:lpstr>実施⑨ 吸引チューブを清潔に取り出す</vt:lpstr>
      <vt:lpstr>実施⑩ 吸引チューブを清潔に連結管で接続する</vt:lpstr>
      <vt:lpstr>実施⑪ 吸引チューブについている消毒剤を清浄綿（ｱﾙｺｰﾙ綿）で拭く</vt:lpstr>
      <vt:lpstr>実施⑫ 吸引器の電源を入れ、滅菌精製水を吸引し、吸引圧を確認する</vt:lpstr>
      <vt:lpstr>実施⑬ 吸引チューブの先端の水をよく切る</vt:lpstr>
      <vt:lpstr>実施⑭ 利用者に声かけをする</vt:lpstr>
      <vt:lpstr>実施⑮ 適切な吸引圧で適切な深さまで挿入する</vt:lpstr>
      <vt:lpstr>実施⑯ 適切な吸引圧で貯留物を吸引</vt:lpstr>
      <vt:lpstr>実施⑰ 吸引チューブを静かに抜く</vt:lpstr>
      <vt:lpstr>実施⑱ 吸引チューブの外側を清浄綿 （ｱﾙｺｰﾙ綿)で拭く</vt:lpstr>
      <vt:lpstr>実施⑲ 滅菌精製水を吸引し、チューブ内側の汚れを吸引する</vt:lpstr>
      <vt:lpstr>チューブを保管するときは滅菌精製水、消毒剤入り保存液の順で吸引する</vt:lpstr>
      <vt:lpstr>実施⑳ 吸引器の電源を切る 実施㉑ 吸引チューブを連結管からはずし保管容器に入れるか破棄する</vt:lpstr>
      <vt:lpstr>実施㉒ 手袋をはずす、またはセッシを 所定の場所に戻す</vt:lpstr>
      <vt:lpstr>実施㉓ 利用者への吸引終了の声かけ・姿勢の整え 実施㉔ 吸引物及び利用者の状態を観察 </vt:lpstr>
      <vt:lpstr> 実施㉕ 利用者の吸引前の状態と吸引後の状態変化を観察 実施㉖ 吸引後に経鼻経管栄養チューブが口腔内に出てきていないことを観察　 </vt:lpstr>
      <vt:lpstr>実施㉗ 手洗い </vt:lpstr>
      <vt:lpstr>報告㉘ 吸引物及び利用者の状態を報告 利用者の吸引前の状態と吸引後の状態変化を報告 報告㉙ 吸引後に経鼻経管栄養チューブが口腔内に出てきていないことを報告 報告㉚ ヒヤリハット・アクシデントの報告　 </vt:lpstr>
      <vt:lpstr>片づけ㉛ 排液びんの排液量が70～80％になる前に捨てる 片づけ㉜ 使用物品を速やかに片づけまたは交換する  </vt:lpstr>
      <vt:lpstr>スライド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fsladmin</dc:creator>
  <cp:lastModifiedBy>fsladmin</cp:lastModifiedBy>
  <cp:revision>76</cp:revision>
  <dcterms:created xsi:type="dcterms:W3CDTF">2013-12-17T03:08:11Z</dcterms:created>
  <dcterms:modified xsi:type="dcterms:W3CDTF">2014-01-06T05:14:13Z</dcterms:modified>
</cp:coreProperties>
</file>